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4"/>
    <p:sldMasterId id="2147483664" r:id="rId5"/>
  </p:sldMasterIdLst>
  <p:notesMasterIdLst>
    <p:notesMasterId r:id="rId56"/>
  </p:notesMasterIdLst>
  <p:handoutMasterIdLst>
    <p:handoutMasterId r:id="rId57"/>
  </p:handoutMasterIdLst>
  <p:sldIdLst>
    <p:sldId id="256" r:id="rId6"/>
    <p:sldId id="381" r:id="rId7"/>
    <p:sldId id="266" r:id="rId8"/>
    <p:sldId id="389" r:id="rId9"/>
    <p:sldId id="267" r:id="rId10"/>
    <p:sldId id="268" r:id="rId11"/>
    <p:sldId id="361" r:id="rId12"/>
    <p:sldId id="364" r:id="rId13"/>
    <p:sldId id="360" r:id="rId14"/>
    <p:sldId id="269" r:id="rId15"/>
    <p:sldId id="270" r:id="rId16"/>
    <p:sldId id="390" r:id="rId17"/>
    <p:sldId id="271" r:id="rId18"/>
    <p:sldId id="392" r:id="rId19"/>
    <p:sldId id="391" r:id="rId20"/>
    <p:sldId id="393" r:id="rId21"/>
    <p:sldId id="272" r:id="rId22"/>
    <p:sldId id="264" r:id="rId23"/>
    <p:sldId id="325" r:id="rId24"/>
    <p:sldId id="265" r:id="rId25"/>
    <p:sldId id="273" r:id="rId26"/>
    <p:sldId id="366" r:id="rId27"/>
    <p:sldId id="367" r:id="rId28"/>
    <p:sldId id="368" r:id="rId29"/>
    <p:sldId id="369" r:id="rId30"/>
    <p:sldId id="274" r:id="rId31"/>
    <p:sldId id="365" r:id="rId32"/>
    <p:sldId id="386" r:id="rId33"/>
    <p:sldId id="370" r:id="rId34"/>
    <p:sldId id="405" r:id="rId35"/>
    <p:sldId id="406" r:id="rId36"/>
    <p:sldId id="371" r:id="rId37"/>
    <p:sldId id="395" r:id="rId38"/>
    <p:sldId id="397" r:id="rId39"/>
    <p:sldId id="396" r:id="rId40"/>
    <p:sldId id="398" r:id="rId41"/>
    <p:sldId id="400" r:id="rId42"/>
    <p:sldId id="399" r:id="rId43"/>
    <p:sldId id="378" r:id="rId44"/>
    <p:sldId id="373" r:id="rId45"/>
    <p:sldId id="374" r:id="rId46"/>
    <p:sldId id="377" r:id="rId47"/>
    <p:sldId id="401" r:id="rId48"/>
    <p:sldId id="331" r:id="rId49"/>
    <p:sldId id="403" r:id="rId50"/>
    <p:sldId id="404" r:id="rId51"/>
    <p:sldId id="298" r:id="rId52"/>
    <p:sldId id="304" r:id="rId53"/>
    <p:sldId id="302" r:id="rId54"/>
    <p:sldId id="407" r:id="rId55"/>
  </p:sldIdLst>
  <p:sldSz cx="9144000" cy="6858000" type="screen4x3"/>
  <p:notesSz cx="6881813" cy="9296400"/>
  <p:defaultTextStyle>
    <a:defPPr>
      <a:defRPr lang="en-US"/>
    </a:defPPr>
    <a:lvl1pPr algn="l" rtl="0" eaLnBrk="0" fontAlgn="base" hangingPunct="0">
      <a:spcBef>
        <a:spcPct val="20000"/>
      </a:spcBef>
      <a:spcAft>
        <a:spcPct val="0"/>
      </a:spcAft>
      <a:defRPr kern="1200">
        <a:solidFill>
          <a:schemeClr val="tx1"/>
        </a:solidFill>
        <a:latin typeface="Arial" charset="0"/>
        <a:ea typeface="+mn-ea"/>
        <a:cs typeface="+mn-cs"/>
      </a:defRPr>
    </a:lvl1pPr>
    <a:lvl2pPr marL="457200" algn="l" rtl="0" eaLnBrk="0" fontAlgn="base" hangingPunct="0">
      <a:spcBef>
        <a:spcPct val="20000"/>
      </a:spcBef>
      <a:spcAft>
        <a:spcPct val="0"/>
      </a:spcAft>
      <a:defRPr kern="1200">
        <a:solidFill>
          <a:schemeClr val="tx1"/>
        </a:solidFill>
        <a:latin typeface="Arial" charset="0"/>
        <a:ea typeface="+mn-ea"/>
        <a:cs typeface="+mn-cs"/>
      </a:defRPr>
    </a:lvl2pPr>
    <a:lvl3pPr marL="914400" algn="l" rtl="0" eaLnBrk="0" fontAlgn="base" hangingPunct="0">
      <a:spcBef>
        <a:spcPct val="20000"/>
      </a:spcBef>
      <a:spcAft>
        <a:spcPct val="0"/>
      </a:spcAft>
      <a:defRPr kern="1200">
        <a:solidFill>
          <a:schemeClr val="tx1"/>
        </a:solidFill>
        <a:latin typeface="Arial" charset="0"/>
        <a:ea typeface="+mn-ea"/>
        <a:cs typeface="+mn-cs"/>
      </a:defRPr>
    </a:lvl3pPr>
    <a:lvl4pPr marL="1371600" algn="l" rtl="0" eaLnBrk="0" fontAlgn="base" hangingPunct="0">
      <a:spcBef>
        <a:spcPct val="20000"/>
      </a:spcBef>
      <a:spcAft>
        <a:spcPct val="0"/>
      </a:spcAft>
      <a:defRPr kern="1200">
        <a:solidFill>
          <a:schemeClr val="tx1"/>
        </a:solidFill>
        <a:latin typeface="Arial" charset="0"/>
        <a:ea typeface="+mn-ea"/>
        <a:cs typeface="+mn-cs"/>
      </a:defRPr>
    </a:lvl4pPr>
    <a:lvl5pPr marL="1828800" algn="l" rtl="0" eaLnBrk="0" fontAlgn="base" hangingPunct="0">
      <a:spcBef>
        <a:spcPct val="2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5B736029-A33A-4090-8E3F-B7ACD4238F9F}">
          <p14:sldIdLst>
            <p14:sldId id="256"/>
            <p14:sldId id="381"/>
            <p14:sldId id="266"/>
            <p14:sldId id="389"/>
            <p14:sldId id="267"/>
            <p14:sldId id="268"/>
            <p14:sldId id="361"/>
            <p14:sldId id="364"/>
            <p14:sldId id="360"/>
            <p14:sldId id="269"/>
            <p14:sldId id="270"/>
            <p14:sldId id="390"/>
            <p14:sldId id="271"/>
            <p14:sldId id="392"/>
            <p14:sldId id="391"/>
            <p14:sldId id="393"/>
            <p14:sldId id="272"/>
            <p14:sldId id="264"/>
            <p14:sldId id="325"/>
            <p14:sldId id="265"/>
            <p14:sldId id="273"/>
            <p14:sldId id="366"/>
            <p14:sldId id="367"/>
            <p14:sldId id="368"/>
            <p14:sldId id="369"/>
            <p14:sldId id="274"/>
            <p14:sldId id="365"/>
            <p14:sldId id="386"/>
            <p14:sldId id="370"/>
            <p14:sldId id="405"/>
            <p14:sldId id="406"/>
            <p14:sldId id="371"/>
            <p14:sldId id="395"/>
            <p14:sldId id="397"/>
            <p14:sldId id="396"/>
            <p14:sldId id="398"/>
            <p14:sldId id="400"/>
            <p14:sldId id="399"/>
            <p14:sldId id="378"/>
            <p14:sldId id="373"/>
            <p14:sldId id="374"/>
            <p14:sldId id="377"/>
            <p14:sldId id="401"/>
            <p14:sldId id="331"/>
            <p14:sldId id="403"/>
            <p14:sldId id="404"/>
            <p14:sldId id="298"/>
            <p14:sldId id="304"/>
            <p14:sldId id="302"/>
            <p14:sldId id="407"/>
          </p14:sldIdLst>
        </p14:section>
        <p14:section name="Untitled Section" id="{EF5A2984-2328-419E-BD63-EA690BF038E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guide id="3" orient="horz" pos="2929">
          <p15:clr>
            <a:srgbClr val="A4A3A4"/>
          </p15:clr>
        </p15:guide>
        <p15:guide id="4" pos="216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ll, Wayne B" initials="wbh" lastIdx="0" clrIdx="0"/>
  <p:cmAuthor id="1" name="Sherri Johnson (US - DC)" initials="SJ" lastIdx="6" clrIdx="1"/>
  <p:cmAuthor id="2" name="Ashley Mayo" initials="AM" lastIdx="6"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8080"/>
    <a:srgbClr val="CCFF33"/>
    <a:srgbClr val="E8E8F8"/>
    <a:srgbClr val="0099FF"/>
    <a:srgbClr val="FF3300"/>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15" autoAdjust="0"/>
    <p:restoredTop sz="87004" autoAdjust="0"/>
  </p:normalViewPr>
  <p:slideViewPr>
    <p:cSldViewPr>
      <p:cViewPr varScale="1">
        <p:scale>
          <a:sx n="101" d="100"/>
          <a:sy n="101" d="100"/>
        </p:scale>
        <p:origin x="2190" y="108"/>
      </p:cViewPr>
      <p:guideLst>
        <p:guide orient="horz" pos="2160"/>
        <p:guide pos="2880"/>
      </p:guideLst>
    </p:cSldViewPr>
  </p:slideViewPr>
  <p:outlineViewPr>
    <p:cViewPr>
      <p:scale>
        <a:sx n="33" d="100"/>
        <a:sy n="33" d="100"/>
      </p:scale>
      <p:origin x="0" y="1190"/>
    </p:cViewPr>
  </p:outlineViewPr>
  <p:notesTextViewPr>
    <p:cViewPr>
      <p:scale>
        <a:sx n="100" d="100"/>
        <a:sy n="100" d="100"/>
      </p:scale>
      <p:origin x="0" y="0"/>
    </p:cViewPr>
  </p:notesTextViewPr>
  <p:sorterViewPr>
    <p:cViewPr>
      <p:scale>
        <a:sx n="66" d="100"/>
        <a:sy n="66" d="100"/>
      </p:scale>
      <p:origin x="0" y="3125"/>
    </p:cViewPr>
  </p:sorterViewPr>
  <p:notesViewPr>
    <p:cSldViewPr>
      <p:cViewPr varScale="1">
        <p:scale>
          <a:sx n="56" d="100"/>
          <a:sy n="56" d="100"/>
        </p:scale>
        <p:origin x="-1854" y="-84"/>
      </p:cViewPr>
      <p:guideLst>
        <p:guide orient="horz" pos="2928"/>
        <p:guide pos="2208"/>
        <p:guide orient="horz" pos="2929"/>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2" y="1"/>
            <a:ext cx="2982119"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spcBef>
                <a:spcPct val="0"/>
              </a:spcBef>
              <a:defRPr sz="1200"/>
            </a:lvl1pPr>
          </a:lstStyle>
          <a:p>
            <a:pPr>
              <a:defRPr/>
            </a:pPr>
            <a:endParaRPr lang="en-US"/>
          </a:p>
        </p:txBody>
      </p:sp>
      <p:sp>
        <p:nvSpPr>
          <p:cNvPr id="128003" name="Rectangle 3"/>
          <p:cNvSpPr>
            <a:spLocks noGrp="1" noChangeArrowheads="1"/>
          </p:cNvSpPr>
          <p:nvPr>
            <p:ph type="dt" sz="quarter" idx="1"/>
          </p:nvPr>
        </p:nvSpPr>
        <p:spPr bwMode="auto">
          <a:xfrm>
            <a:off x="3898103" y="1"/>
            <a:ext cx="2982119"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spcBef>
                <a:spcPct val="0"/>
              </a:spcBef>
              <a:defRPr sz="1200"/>
            </a:lvl1pPr>
          </a:lstStyle>
          <a:p>
            <a:pPr>
              <a:defRPr/>
            </a:pPr>
            <a:endParaRPr lang="en-US"/>
          </a:p>
        </p:txBody>
      </p:sp>
      <p:sp>
        <p:nvSpPr>
          <p:cNvPr id="128004" name="Rectangle 4"/>
          <p:cNvSpPr>
            <a:spLocks noGrp="1" noChangeArrowheads="1"/>
          </p:cNvSpPr>
          <p:nvPr>
            <p:ph type="ftr" sz="quarter" idx="2"/>
          </p:nvPr>
        </p:nvSpPr>
        <p:spPr bwMode="auto">
          <a:xfrm>
            <a:off x="2" y="8829968"/>
            <a:ext cx="2982119"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spcBef>
                <a:spcPct val="0"/>
              </a:spcBef>
              <a:defRPr sz="1200"/>
            </a:lvl1pPr>
          </a:lstStyle>
          <a:p>
            <a:pPr>
              <a:defRPr/>
            </a:pPr>
            <a:endParaRPr lang="en-US"/>
          </a:p>
        </p:txBody>
      </p:sp>
      <p:sp>
        <p:nvSpPr>
          <p:cNvPr id="128005" name="Rectangle 5"/>
          <p:cNvSpPr>
            <a:spLocks noGrp="1" noChangeArrowheads="1"/>
          </p:cNvSpPr>
          <p:nvPr>
            <p:ph type="sldNum" sz="quarter" idx="3"/>
          </p:nvPr>
        </p:nvSpPr>
        <p:spPr bwMode="auto">
          <a:xfrm>
            <a:off x="3898103" y="8829968"/>
            <a:ext cx="2982119"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spcBef>
                <a:spcPct val="0"/>
              </a:spcBef>
              <a:defRPr sz="1200"/>
            </a:lvl1pPr>
          </a:lstStyle>
          <a:p>
            <a:pPr>
              <a:defRPr/>
            </a:pPr>
            <a:fld id="{05294C5A-1E61-4439-A735-D2FC19AD0928}" type="slidenum">
              <a:rPr lang="en-US"/>
              <a:pPr>
                <a:defRPr/>
              </a:pPr>
              <a:t>‹#›</a:t>
            </a:fld>
            <a:endParaRPr lang="en-US"/>
          </a:p>
        </p:txBody>
      </p:sp>
    </p:spTree>
    <p:extLst>
      <p:ext uri="{BB962C8B-B14F-4D97-AF65-F5344CB8AC3E}">
        <p14:creationId xmlns:p14="http://schemas.microsoft.com/office/powerpoint/2010/main" val="567983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2" y="1"/>
            <a:ext cx="2982119"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spcBef>
                <a:spcPct val="0"/>
              </a:spcBef>
              <a:defRPr sz="1200"/>
            </a:lvl1pPr>
          </a:lstStyle>
          <a:p>
            <a:pPr>
              <a:defRPr/>
            </a:pPr>
            <a:endParaRPr lang="en-US"/>
          </a:p>
        </p:txBody>
      </p:sp>
      <p:sp>
        <p:nvSpPr>
          <p:cNvPr id="56323" name="Rectangle 3"/>
          <p:cNvSpPr>
            <a:spLocks noGrp="1" noChangeArrowheads="1"/>
          </p:cNvSpPr>
          <p:nvPr>
            <p:ph type="dt" idx="1"/>
          </p:nvPr>
        </p:nvSpPr>
        <p:spPr bwMode="auto">
          <a:xfrm>
            <a:off x="3898103" y="1"/>
            <a:ext cx="2982119"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spcBef>
                <a:spcPct val="0"/>
              </a:spcBef>
              <a:defRPr sz="1200"/>
            </a:lvl1pPr>
          </a:lstStyle>
          <a:p>
            <a:pPr>
              <a:defRPr/>
            </a:pPr>
            <a:endParaRPr lang="en-US"/>
          </a:p>
        </p:txBody>
      </p:sp>
      <p:sp>
        <p:nvSpPr>
          <p:cNvPr id="58372" name="Rectangle 4"/>
          <p:cNvSpPr>
            <a:spLocks noGrp="1" noRot="1" noChangeAspect="1" noChangeArrowheads="1" noTextEdit="1"/>
          </p:cNvSpPr>
          <p:nvPr>
            <p:ph type="sldImg" idx="2"/>
          </p:nvPr>
        </p:nvSpPr>
        <p:spPr bwMode="auto">
          <a:xfrm>
            <a:off x="1116013" y="696913"/>
            <a:ext cx="4649787" cy="34877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5" name="Rectangle 5"/>
          <p:cNvSpPr>
            <a:spLocks noGrp="1" noChangeArrowheads="1"/>
          </p:cNvSpPr>
          <p:nvPr>
            <p:ph type="body" sz="quarter" idx="3"/>
          </p:nvPr>
        </p:nvSpPr>
        <p:spPr bwMode="auto">
          <a:xfrm>
            <a:off x="688182" y="4415790"/>
            <a:ext cx="550545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6326" name="Rectangle 6"/>
          <p:cNvSpPr>
            <a:spLocks noGrp="1" noChangeArrowheads="1"/>
          </p:cNvSpPr>
          <p:nvPr>
            <p:ph type="ftr" sz="quarter" idx="4"/>
          </p:nvPr>
        </p:nvSpPr>
        <p:spPr bwMode="auto">
          <a:xfrm>
            <a:off x="2" y="8829968"/>
            <a:ext cx="2982119"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spcBef>
                <a:spcPct val="0"/>
              </a:spcBef>
              <a:defRPr sz="1200"/>
            </a:lvl1pPr>
          </a:lstStyle>
          <a:p>
            <a:pPr>
              <a:defRPr/>
            </a:pPr>
            <a:endParaRPr lang="en-US"/>
          </a:p>
        </p:txBody>
      </p:sp>
      <p:sp>
        <p:nvSpPr>
          <p:cNvPr id="56327" name="Rectangle 7"/>
          <p:cNvSpPr>
            <a:spLocks noGrp="1" noChangeArrowheads="1"/>
          </p:cNvSpPr>
          <p:nvPr>
            <p:ph type="sldNum" sz="quarter" idx="5"/>
          </p:nvPr>
        </p:nvSpPr>
        <p:spPr bwMode="auto">
          <a:xfrm>
            <a:off x="3898103" y="8829968"/>
            <a:ext cx="2982119"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spcBef>
                <a:spcPct val="0"/>
              </a:spcBef>
              <a:defRPr sz="1200"/>
            </a:lvl1pPr>
          </a:lstStyle>
          <a:p>
            <a:pPr>
              <a:defRPr/>
            </a:pPr>
            <a:fld id="{65772F9A-DBA6-4B26-8E8D-71578B8801A4}" type="slidenum">
              <a:rPr lang="en-US"/>
              <a:pPr>
                <a:defRPr/>
              </a:pPr>
              <a:t>‹#›</a:t>
            </a:fld>
            <a:endParaRPr lang="en-US"/>
          </a:p>
        </p:txBody>
      </p:sp>
    </p:spTree>
    <p:extLst>
      <p:ext uri="{BB962C8B-B14F-4D97-AF65-F5344CB8AC3E}">
        <p14:creationId xmlns:p14="http://schemas.microsoft.com/office/powerpoint/2010/main" val="21001674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20000"/>
              </a:spcBef>
              <a:spcAft>
                <a:spcPct val="0"/>
              </a:spcAft>
              <a:defRPr>
                <a:solidFill>
                  <a:schemeClr val="tx1"/>
                </a:solidFill>
                <a:latin typeface="Arial" charset="0"/>
              </a:defRPr>
            </a:lvl6pPr>
            <a:lvl7pPr marL="3028264" indent="-232943" eaLnBrk="0" fontAlgn="base" hangingPunct="0">
              <a:spcBef>
                <a:spcPct val="20000"/>
              </a:spcBef>
              <a:spcAft>
                <a:spcPct val="0"/>
              </a:spcAft>
              <a:defRPr>
                <a:solidFill>
                  <a:schemeClr val="tx1"/>
                </a:solidFill>
                <a:latin typeface="Arial" charset="0"/>
              </a:defRPr>
            </a:lvl7pPr>
            <a:lvl8pPr marL="3494151" indent="-232943" eaLnBrk="0" fontAlgn="base" hangingPunct="0">
              <a:spcBef>
                <a:spcPct val="20000"/>
              </a:spcBef>
              <a:spcAft>
                <a:spcPct val="0"/>
              </a:spcAft>
              <a:defRPr>
                <a:solidFill>
                  <a:schemeClr val="tx1"/>
                </a:solidFill>
                <a:latin typeface="Arial" charset="0"/>
              </a:defRPr>
            </a:lvl8pPr>
            <a:lvl9pPr marL="3960038" indent="-232943" eaLnBrk="0" fontAlgn="base" hangingPunct="0">
              <a:spcBef>
                <a:spcPct val="20000"/>
              </a:spcBef>
              <a:spcAft>
                <a:spcPct val="0"/>
              </a:spcAft>
              <a:defRPr>
                <a:solidFill>
                  <a:schemeClr val="tx1"/>
                </a:solidFill>
                <a:latin typeface="Arial" charset="0"/>
              </a:defRPr>
            </a:lvl9pPr>
          </a:lstStyle>
          <a:p>
            <a:fld id="{82F5E992-047A-4912-8B03-A3F5D203526B}" type="slidenum">
              <a:rPr lang="en-US" smtClean="0"/>
              <a:pPr/>
              <a:t>1</a:t>
            </a:fld>
            <a:endParaRPr lang="en-US" smtClean="0"/>
          </a:p>
        </p:txBody>
      </p:sp>
    </p:spTree>
    <p:extLst>
      <p:ext uri="{BB962C8B-B14F-4D97-AF65-F5344CB8AC3E}">
        <p14:creationId xmlns:p14="http://schemas.microsoft.com/office/powerpoint/2010/main" val="3215234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Mention the ‘if indicated’ tests (Urine Dip Stick and Urine NAAT for GC/CT).</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 These</a:t>
            </a:r>
            <a:r>
              <a:rPr lang="en-US" sz="1200" kern="1200" baseline="0" dirty="0" smtClean="0">
                <a:solidFill>
                  <a:schemeClr val="tx1"/>
                </a:solidFill>
                <a:effectLst/>
                <a:latin typeface="Arial" charset="0"/>
                <a:ea typeface="+mn-ea"/>
                <a:cs typeface="+mn-cs"/>
              </a:rPr>
              <a:t> tests can be performed per local standards (the urine NAATs in PGH can come to the Network lab). </a:t>
            </a:r>
            <a:endParaRPr lang="en-US" dirty="0"/>
          </a:p>
        </p:txBody>
      </p:sp>
      <p:sp>
        <p:nvSpPr>
          <p:cNvPr id="4" name="Slide Number Placeholder 3"/>
          <p:cNvSpPr>
            <a:spLocks noGrp="1"/>
          </p:cNvSpPr>
          <p:nvPr>
            <p:ph type="sldNum" sz="quarter" idx="10"/>
          </p:nvPr>
        </p:nvSpPr>
        <p:spPr/>
        <p:txBody>
          <a:bodyPr/>
          <a:lstStyle/>
          <a:p>
            <a:pPr>
              <a:defRPr/>
            </a:pPr>
            <a:fld id="{65772F9A-DBA6-4B26-8E8D-71578B8801A4}" type="slidenum">
              <a:rPr lang="en-US" smtClean="0"/>
              <a:pPr>
                <a:defRPr/>
              </a:pPr>
              <a:t>10</a:t>
            </a:fld>
            <a:endParaRPr lang="en-US"/>
          </a:p>
        </p:txBody>
      </p:sp>
    </p:spTree>
    <p:extLst>
      <p:ext uri="{BB962C8B-B14F-4D97-AF65-F5344CB8AC3E}">
        <p14:creationId xmlns:p14="http://schemas.microsoft.com/office/powerpoint/2010/main" val="3615054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772F9A-DBA6-4B26-8E8D-71578B8801A4}" type="slidenum">
              <a:rPr lang="en-US" smtClean="0"/>
              <a:pPr>
                <a:defRPr/>
              </a:pPr>
              <a:t>11</a:t>
            </a:fld>
            <a:endParaRPr lang="en-US"/>
          </a:p>
        </p:txBody>
      </p:sp>
    </p:spTree>
    <p:extLst>
      <p:ext uri="{BB962C8B-B14F-4D97-AF65-F5344CB8AC3E}">
        <p14:creationId xmlns:p14="http://schemas.microsoft.com/office/powerpoint/2010/main" val="1025007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 pregnancy &amp; UA are collected for together,  do Pregnancy test first &amp; then UA.</a:t>
            </a:r>
            <a:endParaRPr lang="en-US" dirty="0"/>
          </a:p>
        </p:txBody>
      </p:sp>
      <p:sp>
        <p:nvSpPr>
          <p:cNvPr id="4" name="Slide Number Placeholder 3"/>
          <p:cNvSpPr>
            <a:spLocks noGrp="1"/>
          </p:cNvSpPr>
          <p:nvPr>
            <p:ph type="sldNum" sz="quarter" idx="10"/>
          </p:nvPr>
        </p:nvSpPr>
        <p:spPr/>
        <p:txBody>
          <a:bodyPr/>
          <a:lstStyle/>
          <a:p>
            <a:pPr>
              <a:defRPr/>
            </a:pPr>
            <a:fld id="{65772F9A-DBA6-4B26-8E8D-71578B8801A4}" type="slidenum">
              <a:rPr lang="en-US" smtClean="0"/>
              <a:pPr>
                <a:defRPr/>
              </a:pPr>
              <a:t>12</a:t>
            </a:fld>
            <a:endParaRPr lang="en-US"/>
          </a:p>
        </p:txBody>
      </p:sp>
    </p:spTree>
    <p:extLst>
      <p:ext uri="{BB962C8B-B14F-4D97-AF65-F5344CB8AC3E}">
        <p14:creationId xmlns:p14="http://schemas.microsoft.com/office/powerpoint/2010/main" val="2554100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INR</a:t>
            </a:r>
            <a:r>
              <a:rPr lang="en-US" baseline="0" dirty="0" smtClean="0"/>
              <a:t> (International normalized ratio) </a:t>
            </a:r>
            <a:r>
              <a:rPr lang="en-US" dirty="0" smtClean="0"/>
              <a:t>was devised to standardize the results.</a:t>
            </a:r>
            <a:endParaRPr lang="en-US" dirty="0"/>
          </a:p>
        </p:txBody>
      </p:sp>
      <p:sp>
        <p:nvSpPr>
          <p:cNvPr id="4" name="Slide Number Placeholder 3"/>
          <p:cNvSpPr>
            <a:spLocks noGrp="1"/>
          </p:cNvSpPr>
          <p:nvPr>
            <p:ph type="sldNum" sz="quarter" idx="10"/>
          </p:nvPr>
        </p:nvSpPr>
        <p:spPr/>
        <p:txBody>
          <a:bodyPr/>
          <a:lstStyle/>
          <a:p>
            <a:pPr>
              <a:defRPr/>
            </a:pPr>
            <a:fld id="{65772F9A-DBA6-4B26-8E8D-71578B8801A4}" type="slidenum">
              <a:rPr lang="en-US" smtClean="0"/>
              <a:pPr>
                <a:defRPr/>
              </a:pPr>
              <a:t>13</a:t>
            </a:fld>
            <a:endParaRPr lang="en-US"/>
          </a:p>
        </p:txBody>
      </p:sp>
    </p:spTree>
    <p:extLst>
      <p:ext uri="{BB962C8B-B14F-4D97-AF65-F5344CB8AC3E}">
        <p14:creationId xmlns:p14="http://schemas.microsoft.com/office/powerpoint/2010/main" val="4183306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772F9A-DBA6-4B26-8E8D-71578B8801A4}" type="slidenum">
              <a:rPr lang="en-US" smtClean="0"/>
              <a:pPr>
                <a:defRPr/>
              </a:pPr>
              <a:t>14</a:t>
            </a:fld>
            <a:endParaRPr lang="en-US"/>
          </a:p>
        </p:txBody>
      </p:sp>
    </p:spTree>
    <p:extLst>
      <p:ext uri="{BB962C8B-B14F-4D97-AF65-F5344CB8AC3E}">
        <p14:creationId xmlns:p14="http://schemas.microsoft.com/office/powerpoint/2010/main" val="426908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772F9A-DBA6-4B26-8E8D-71578B8801A4}" type="slidenum">
              <a:rPr lang="en-US" smtClean="0"/>
              <a:pPr>
                <a:defRPr/>
              </a:pPr>
              <a:t>15</a:t>
            </a:fld>
            <a:endParaRPr lang="en-US"/>
          </a:p>
        </p:txBody>
      </p:sp>
    </p:spTree>
    <p:extLst>
      <p:ext uri="{BB962C8B-B14F-4D97-AF65-F5344CB8AC3E}">
        <p14:creationId xmlns:p14="http://schemas.microsoft.com/office/powerpoint/2010/main" val="3598385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It’s not recommended for participants with discrepant HIV testing results to continue enrollment.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r>
              <a:rPr lang="en-US" dirty="0" err="1" smtClean="0"/>
              <a:t>Ind</a:t>
            </a:r>
            <a:r>
              <a:rPr lang="en-US" dirty="0" smtClean="0"/>
              <a:t>=Indeterminate</a:t>
            </a:r>
            <a:endParaRPr lang="en-US" dirty="0"/>
          </a:p>
        </p:txBody>
      </p:sp>
      <p:sp>
        <p:nvSpPr>
          <p:cNvPr id="4" name="Slide Number Placeholder 3"/>
          <p:cNvSpPr>
            <a:spLocks noGrp="1"/>
          </p:cNvSpPr>
          <p:nvPr>
            <p:ph type="sldNum" sz="quarter" idx="10"/>
          </p:nvPr>
        </p:nvSpPr>
        <p:spPr/>
        <p:txBody>
          <a:bodyPr/>
          <a:lstStyle/>
          <a:p>
            <a:pPr>
              <a:defRPr/>
            </a:pPr>
            <a:fld id="{65772F9A-DBA6-4B26-8E8D-71578B8801A4}" type="slidenum">
              <a:rPr lang="en-US" smtClean="0"/>
              <a:pPr>
                <a:defRPr/>
              </a:pPr>
              <a:t>16</a:t>
            </a:fld>
            <a:endParaRPr lang="en-US"/>
          </a:p>
        </p:txBody>
      </p:sp>
    </p:spTree>
    <p:extLst>
      <p:ext uri="{BB962C8B-B14F-4D97-AF65-F5344CB8AC3E}">
        <p14:creationId xmlns:p14="http://schemas.microsoft.com/office/powerpoint/2010/main" val="2586462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5772F9A-DBA6-4B26-8E8D-71578B8801A4}" type="slidenum">
              <a:rPr lang="en-US" smtClean="0"/>
              <a:pPr>
                <a:defRPr/>
              </a:pPr>
              <a:t>17</a:t>
            </a:fld>
            <a:endParaRPr lang="en-US"/>
          </a:p>
        </p:txBody>
      </p:sp>
    </p:spTree>
    <p:extLst>
      <p:ext uri="{BB962C8B-B14F-4D97-AF65-F5344CB8AC3E}">
        <p14:creationId xmlns:p14="http://schemas.microsoft.com/office/powerpoint/2010/main" val="3502259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772F9A-DBA6-4B26-8E8D-71578B8801A4}" type="slidenum">
              <a:rPr lang="en-US" smtClean="0"/>
              <a:pPr>
                <a:defRPr/>
              </a:pPr>
              <a:t>18</a:t>
            </a:fld>
            <a:endParaRPr lang="en-US"/>
          </a:p>
        </p:txBody>
      </p:sp>
    </p:spTree>
    <p:extLst>
      <p:ext uri="{BB962C8B-B14F-4D97-AF65-F5344CB8AC3E}">
        <p14:creationId xmlns:p14="http://schemas.microsoft.com/office/powerpoint/2010/main" val="2318249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rgbClr val="92D050"/>
                </a:solidFill>
              </a:rPr>
              <a:t>The FTA-ABS should not be used as the alternative 2</a:t>
            </a:r>
            <a:r>
              <a:rPr lang="en-US" baseline="30000" dirty="0" smtClean="0">
                <a:solidFill>
                  <a:srgbClr val="92D050"/>
                </a:solidFill>
              </a:rPr>
              <a:t>nd</a:t>
            </a:r>
            <a:r>
              <a:rPr lang="en-US" dirty="0" smtClean="0">
                <a:solidFill>
                  <a:srgbClr val="92D050"/>
                </a:solidFill>
              </a:rPr>
              <a:t> Confirmatory test due to performance issues.</a:t>
            </a:r>
          </a:p>
          <a:p>
            <a:endParaRPr lang="en-US" dirty="0"/>
          </a:p>
        </p:txBody>
      </p:sp>
      <p:sp>
        <p:nvSpPr>
          <p:cNvPr id="4" name="Slide Number Placeholder 3"/>
          <p:cNvSpPr>
            <a:spLocks noGrp="1"/>
          </p:cNvSpPr>
          <p:nvPr>
            <p:ph type="sldNum" sz="quarter" idx="10"/>
          </p:nvPr>
        </p:nvSpPr>
        <p:spPr/>
        <p:txBody>
          <a:bodyPr/>
          <a:lstStyle/>
          <a:p>
            <a:pPr>
              <a:defRPr/>
            </a:pPr>
            <a:fld id="{65772F9A-DBA6-4B26-8E8D-71578B8801A4}" type="slidenum">
              <a:rPr lang="en-US" smtClean="0"/>
              <a:pPr>
                <a:defRPr/>
              </a:pPr>
              <a:t>19</a:t>
            </a:fld>
            <a:endParaRPr lang="en-US"/>
          </a:p>
        </p:txBody>
      </p:sp>
    </p:spTree>
    <p:extLst>
      <p:ext uri="{BB962C8B-B14F-4D97-AF65-F5344CB8AC3E}">
        <p14:creationId xmlns:p14="http://schemas.microsoft.com/office/powerpoint/2010/main" val="2910870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772F9A-DBA6-4B26-8E8D-71578B8801A4}" type="slidenum">
              <a:rPr lang="en-US" smtClean="0"/>
              <a:pPr>
                <a:defRPr/>
              </a:pPr>
              <a:t>2</a:t>
            </a:fld>
            <a:endParaRPr lang="en-US"/>
          </a:p>
        </p:txBody>
      </p:sp>
    </p:spTree>
    <p:extLst>
      <p:ext uri="{BB962C8B-B14F-4D97-AF65-F5344CB8AC3E}">
        <p14:creationId xmlns:p14="http://schemas.microsoft.com/office/powerpoint/2010/main" val="35553303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Pitt CTRC: may do some processing, so keep these slides</a:t>
            </a:r>
            <a:r>
              <a:rPr lang="en-US" baseline="0" dirty="0" smtClean="0"/>
              <a:t> for them. </a:t>
            </a:r>
            <a:endParaRPr lang="en-US" dirty="0"/>
          </a:p>
        </p:txBody>
      </p:sp>
      <p:sp>
        <p:nvSpPr>
          <p:cNvPr id="4" name="Slide Number Placeholder 3"/>
          <p:cNvSpPr>
            <a:spLocks noGrp="1"/>
          </p:cNvSpPr>
          <p:nvPr>
            <p:ph type="sldNum" sz="quarter" idx="10"/>
          </p:nvPr>
        </p:nvSpPr>
        <p:spPr/>
        <p:txBody>
          <a:bodyPr/>
          <a:lstStyle/>
          <a:p>
            <a:pPr>
              <a:defRPr/>
            </a:pPr>
            <a:fld id="{65772F9A-DBA6-4B26-8E8D-71578B8801A4}" type="slidenum">
              <a:rPr lang="en-US" smtClean="0"/>
              <a:pPr>
                <a:defRPr/>
              </a:pPr>
              <a:t>20</a:t>
            </a:fld>
            <a:endParaRPr lang="en-US"/>
          </a:p>
        </p:txBody>
      </p:sp>
    </p:spTree>
    <p:extLst>
      <p:ext uri="{BB962C8B-B14F-4D97-AF65-F5344CB8AC3E}">
        <p14:creationId xmlns:p14="http://schemas.microsoft.com/office/powerpoint/2010/main" val="41142348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772F9A-DBA6-4B26-8E8D-71578B8801A4}" type="slidenum">
              <a:rPr lang="en-US" smtClean="0"/>
              <a:pPr>
                <a:defRPr/>
              </a:pPr>
              <a:t>21</a:t>
            </a:fld>
            <a:endParaRPr lang="en-US"/>
          </a:p>
        </p:txBody>
      </p:sp>
    </p:spTree>
    <p:extLst>
      <p:ext uri="{BB962C8B-B14F-4D97-AF65-F5344CB8AC3E}">
        <p14:creationId xmlns:p14="http://schemas.microsoft.com/office/powerpoint/2010/main" val="3714994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772F9A-DBA6-4B26-8E8D-71578B8801A4}" type="slidenum">
              <a:rPr lang="en-US" smtClean="0"/>
              <a:pPr>
                <a:defRPr/>
              </a:pPr>
              <a:t>22</a:t>
            </a:fld>
            <a:endParaRPr lang="en-US"/>
          </a:p>
        </p:txBody>
      </p:sp>
    </p:spTree>
    <p:extLst>
      <p:ext uri="{BB962C8B-B14F-4D97-AF65-F5344CB8AC3E}">
        <p14:creationId xmlns:p14="http://schemas.microsoft.com/office/powerpoint/2010/main" val="7905378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to ‘roll’ the slide instead of ‘pushing’ across.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65772F9A-DBA6-4B26-8E8D-71578B8801A4}" type="slidenum">
              <a:rPr lang="en-US" smtClean="0"/>
              <a:pPr>
                <a:defRPr/>
              </a:pPr>
              <a:t>23</a:t>
            </a:fld>
            <a:endParaRPr lang="en-US"/>
          </a:p>
        </p:txBody>
      </p:sp>
    </p:spTree>
    <p:extLst>
      <p:ext uri="{BB962C8B-B14F-4D97-AF65-F5344CB8AC3E}">
        <p14:creationId xmlns:p14="http://schemas.microsoft.com/office/powerpoint/2010/main" val="719708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772F9A-DBA6-4B26-8E8D-71578B8801A4}" type="slidenum">
              <a:rPr lang="en-US" smtClean="0"/>
              <a:pPr>
                <a:defRPr/>
              </a:pPr>
              <a:t>24</a:t>
            </a:fld>
            <a:endParaRPr lang="en-US"/>
          </a:p>
        </p:txBody>
      </p:sp>
    </p:spTree>
    <p:extLst>
      <p:ext uri="{BB962C8B-B14F-4D97-AF65-F5344CB8AC3E}">
        <p14:creationId xmlns:p14="http://schemas.microsoft.com/office/powerpoint/2010/main" val="27189752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Try to collect culture swabs in an</a:t>
            </a:r>
            <a:r>
              <a:rPr lang="en-US" baseline="0" dirty="0" smtClean="0"/>
              <a:t> area on the lateral wall where other samples were not collected. This will help ensure an accurate culture will be produced for that participant.    </a:t>
            </a:r>
          </a:p>
          <a:p>
            <a:r>
              <a:rPr lang="en-US" baseline="0" dirty="0" smtClean="0"/>
              <a:t>Once collected, the kit can only stay at room temp for 4 hours before being refrigerated. </a:t>
            </a:r>
            <a:endParaRPr lang="en-US" dirty="0"/>
          </a:p>
        </p:txBody>
      </p:sp>
      <p:sp>
        <p:nvSpPr>
          <p:cNvPr id="4" name="Slide Number Placeholder 3"/>
          <p:cNvSpPr>
            <a:spLocks noGrp="1"/>
          </p:cNvSpPr>
          <p:nvPr>
            <p:ph type="sldNum" sz="quarter" idx="10"/>
          </p:nvPr>
        </p:nvSpPr>
        <p:spPr/>
        <p:txBody>
          <a:bodyPr/>
          <a:lstStyle/>
          <a:p>
            <a:pPr>
              <a:defRPr/>
            </a:pPr>
            <a:fld id="{65772F9A-DBA6-4B26-8E8D-71578B8801A4}" type="slidenum">
              <a:rPr lang="en-US" smtClean="0"/>
              <a:pPr>
                <a:defRPr/>
              </a:pPr>
              <a:t>25</a:t>
            </a:fld>
            <a:endParaRPr lang="en-US"/>
          </a:p>
        </p:txBody>
      </p:sp>
    </p:spTree>
    <p:extLst>
      <p:ext uri="{BB962C8B-B14F-4D97-AF65-F5344CB8AC3E}">
        <p14:creationId xmlns:p14="http://schemas.microsoft.com/office/powerpoint/2010/main" val="24439807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772F9A-DBA6-4B26-8E8D-71578B8801A4}" type="slidenum">
              <a:rPr lang="en-US" smtClean="0"/>
              <a:pPr>
                <a:defRPr/>
              </a:pPr>
              <a:t>26</a:t>
            </a:fld>
            <a:endParaRPr lang="en-US"/>
          </a:p>
        </p:txBody>
      </p:sp>
    </p:spTree>
    <p:extLst>
      <p:ext uri="{BB962C8B-B14F-4D97-AF65-F5344CB8AC3E}">
        <p14:creationId xmlns:p14="http://schemas.microsoft.com/office/powerpoint/2010/main" val="12383504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a:ea typeface="Times New Roman"/>
              </a:rPr>
              <a:t>For NAAT</a:t>
            </a:r>
            <a:r>
              <a:rPr lang="en-US" baseline="0" dirty="0" smtClean="0">
                <a:latin typeface="Arial"/>
                <a:ea typeface="Times New Roman"/>
              </a:rPr>
              <a:t> testing: If </a:t>
            </a:r>
            <a:r>
              <a:rPr lang="en-US" dirty="0" smtClean="0">
                <a:latin typeface="Arial"/>
                <a:ea typeface="Times New Roman"/>
              </a:rPr>
              <a:t>the site does not have access to any of these tests, they can send the samples to the NL for testing. Contact the NL prior to sending specimens for GC/CT testing.</a:t>
            </a:r>
            <a:endParaRPr lang="en-US" sz="1400" dirty="0" smtClean="0">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pPr>
              <a:defRPr/>
            </a:pPr>
            <a:fld id="{65772F9A-DBA6-4B26-8E8D-71578B8801A4}" type="slidenum">
              <a:rPr lang="en-US" smtClean="0"/>
              <a:pPr>
                <a:defRPr/>
              </a:pPr>
              <a:t>27</a:t>
            </a:fld>
            <a:endParaRPr lang="en-US"/>
          </a:p>
        </p:txBody>
      </p:sp>
    </p:spTree>
    <p:extLst>
      <p:ext uri="{BB962C8B-B14F-4D97-AF65-F5344CB8AC3E}">
        <p14:creationId xmlns:p14="http://schemas.microsoft.com/office/powerpoint/2010/main" val="11815272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772F9A-DBA6-4B26-8E8D-71578B8801A4}" type="slidenum">
              <a:rPr lang="en-US" smtClean="0"/>
              <a:pPr>
                <a:defRPr/>
              </a:pPr>
              <a:t>28</a:t>
            </a:fld>
            <a:endParaRPr lang="en-US"/>
          </a:p>
        </p:txBody>
      </p:sp>
    </p:spTree>
    <p:extLst>
      <p:ext uri="{BB962C8B-B14F-4D97-AF65-F5344CB8AC3E}">
        <p14:creationId xmlns:p14="http://schemas.microsoft.com/office/powerpoint/2010/main" val="20662601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Example id there is a delayed blood draw: the ‘1 hour’ time-point draw was 15 minutes late [drawn at 75 minutes], the 2 hour PK blood would still be drawn at the 2 hour (120 minute) mark. If a collection is missed entirely, notify the MTN-027 management team.</a:t>
            </a:r>
            <a:endParaRPr lang="en-US" sz="140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65772F9A-DBA6-4B26-8E8D-71578B8801A4}" type="slidenum">
              <a:rPr lang="en-US" smtClean="0"/>
              <a:pPr>
                <a:defRPr/>
              </a:pPr>
              <a:t>29</a:t>
            </a:fld>
            <a:endParaRPr lang="en-US"/>
          </a:p>
        </p:txBody>
      </p:sp>
    </p:spTree>
    <p:extLst>
      <p:ext uri="{BB962C8B-B14F-4D97-AF65-F5344CB8AC3E}">
        <p14:creationId xmlns:p14="http://schemas.microsoft.com/office/powerpoint/2010/main" val="2067199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772F9A-DBA6-4B26-8E8D-71578B8801A4}" type="slidenum">
              <a:rPr lang="en-US" smtClean="0"/>
              <a:pPr>
                <a:defRPr/>
              </a:pPr>
              <a:t>3</a:t>
            </a:fld>
            <a:endParaRPr lang="en-US"/>
          </a:p>
        </p:txBody>
      </p:sp>
    </p:spTree>
    <p:extLst>
      <p:ext uri="{BB962C8B-B14F-4D97-AF65-F5344CB8AC3E}">
        <p14:creationId xmlns:p14="http://schemas.microsoft.com/office/powerpoint/2010/main" val="835563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Light weight container (e.g. urine cup) </a:t>
            </a:r>
          </a:p>
          <a:p>
            <a:r>
              <a:rPr lang="en-US" baseline="0" dirty="0" smtClean="0"/>
              <a:t>Make sure all bags are marked clearly so the wrong bag is not inadvertently picked up with the wrong pre-weight. </a:t>
            </a:r>
            <a:endParaRPr lang="en-US" dirty="0"/>
          </a:p>
        </p:txBody>
      </p:sp>
      <p:sp>
        <p:nvSpPr>
          <p:cNvPr id="4" name="Slide Number Placeholder 3"/>
          <p:cNvSpPr>
            <a:spLocks noGrp="1"/>
          </p:cNvSpPr>
          <p:nvPr>
            <p:ph type="sldNum" sz="quarter" idx="10"/>
          </p:nvPr>
        </p:nvSpPr>
        <p:spPr/>
        <p:txBody>
          <a:bodyPr/>
          <a:lstStyle/>
          <a:p>
            <a:pPr>
              <a:defRPr/>
            </a:pPr>
            <a:fld id="{65772F9A-DBA6-4B26-8E8D-71578B8801A4}" type="slidenum">
              <a:rPr lang="en-US" smtClean="0"/>
              <a:pPr>
                <a:defRPr/>
              </a:pPr>
              <a:t>32</a:t>
            </a:fld>
            <a:endParaRPr lang="en-US"/>
          </a:p>
        </p:txBody>
      </p:sp>
    </p:spTree>
    <p:extLst>
      <p:ext uri="{BB962C8B-B14F-4D97-AF65-F5344CB8AC3E}">
        <p14:creationId xmlns:p14="http://schemas.microsoft.com/office/powerpoint/2010/main" val="14887904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772F9A-DBA6-4B26-8E8D-71578B8801A4}" type="slidenum">
              <a:rPr lang="en-US" smtClean="0"/>
              <a:pPr>
                <a:defRPr/>
              </a:pPr>
              <a:t>33</a:t>
            </a:fld>
            <a:endParaRPr lang="en-US"/>
          </a:p>
        </p:txBody>
      </p:sp>
    </p:spTree>
    <p:extLst>
      <p:ext uri="{BB962C8B-B14F-4D97-AF65-F5344CB8AC3E}">
        <p14:creationId xmlns:p14="http://schemas.microsoft.com/office/powerpoint/2010/main" val="5090910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772F9A-DBA6-4B26-8E8D-71578B8801A4}" type="slidenum">
              <a:rPr lang="en-US" smtClean="0"/>
              <a:pPr>
                <a:defRPr/>
              </a:pPr>
              <a:t>34</a:t>
            </a:fld>
            <a:endParaRPr lang="en-US"/>
          </a:p>
        </p:txBody>
      </p:sp>
    </p:spTree>
    <p:extLst>
      <p:ext uri="{BB962C8B-B14F-4D97-AF65-F5344CB8AC3E}">
        <p14:creationId xmlns:p14="http://schemas.microsoft.com/office/powerpoint/2010/main" val="27680532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772F9A-DBA6-4B26-8E8D-71578B8801A4}" type="slidenum">
              <a:rPr lang="en-US" smtClean="0"/>
              <a:pPr>
                <a:defRPr/>
              </a:pPr>
              <a:t>35</a:t>
            </a:fld>
            <a:endParaRPr lang="en-US"/>
          </a:p>
        </p:txBody>
      </p:sp>
    </p:spTree>
    <p:extLst>
      <p:ext uri="{BB962C8B-B14F-4D97-AF65-F5344CB8AC3E}">
        <p14:creationId xmlns:p14="http://schemas.microsoft.com/office/powerpoint/2010/main" val="14220657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 swab is dropped on the ground…they will have to start from the beginning</a:t>
            </a:r>
            <a:r>
              <a:rPr lang="en-US" baseline="0" dirty="0" smtClean="0"/>
              <a:t> with a new collection kit. </a:t>
            </a:r>
            <a:endParaRPr lang="en-US" dirty="0"/>
          </a:p>
        </p:txBody>
      </p:sp>
      <p:sp>
        <p:nvSpPr>
          <p:cNvPr id="4" name="Slide Number Placeholder 3"/>
          <p:cNvSpPr>
            <a:spLocks noGrp="1"/>
          </p:cNvSpPr>
          <p:nvPr>
            <p:ph type="sldNum" sz="quarter" idx="10"/>
          </p:nvPr>
        </p:nvSpPr>
        <p:spPr/>
        <p:txBody>
          <a:bodyPr/>
          <a:lstStyle/>
          <a:p>
            <a:pPr>
              <a:defRPr/>
            </a:pPr>
            <a:fld id="{65772F9A-DBA6-4B26-8E8D-71578B8801A4}" type="slidenum">
              <a:rPr lang="en-US" smtClean="0"/>
              <a:pPr>
                <a:defRPr/>
              </a:pPr>
              <a:t>36</a:t>
            </a:fld>
            <a:endParaRPr lang="en-US"/>
          </a:p>
        </p:txBody>
      </p:sp>
    </p:spTree>
    <p:extLst>
      <p:ext uri="{BB962C8B-B14F-4D97-AF65-F5344CB8AC3E}">
        <p14:creationId xmlns:p14="http://schemas.microsoft.com/office/powerpoint/2010/main" val="12740094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772F9A-DBA6-4B26-8E8D-71578B8801A4}" type="slidenum">
              <a:rPr lang="en-US" smtClean="0"/>
              <a:pPr>
                <a:defRPr/>
              </a:pPr>
              <a:t>37</a:t>
            </a:fld>
            <a:endParaRPr lang="en-US"/>
          </a:p>
        </p:txBody>
      </p:sp>
    </p:spTree>
    <p:extLst>
      <p:ext uri="{BB962C8B-B14F-4D97-AF65-F5344CB8AC3E}">
        <p14:creationId xmlns:p14="http://schemas.microsoft.com/office/powerpoint/2010/main" val="13704300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772F9A-DBA6-4B26-8E8D-71578B8801A4}" type="slidenum">
              <a:rPr lang="en-US" smtClean="0"/>
              <a:pPr>
                <a:defRPr/>
              </a:pPr>
              <a:t>38</a:t>
            </a:fld>
            <a:endParaRPr lang="en-US"/>
          </a:p>
        </p:txBody>
      </p:sp>
    </p:spTree>
    <p:extLst>
      <p:ext uri="{BB962C8B-B14F-4D97-AF65-F5344CB8AC3E}">
        <p14:creationId xmlns:p14="http://schemas.microsoft.com/office/powerpoint/2010/main" val="28412458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 note for clinicians: Subsequent specimens must be collected </a:t>
            </a:r>
            <a:r>
              <a:rPr lang="en-US" b="1" dirty="0" smtClean="0"/>
              <a:t>away</a:t>
            </a:r>
            <a:r>
              <a:rPr lang="en-US" dirty="0" smtClean="0"/>
              <a:t> from the previously contacted mucosal surface where the PK swab was collected. </a:t>
            </a:r>
            <a:endParaRPr lang="en-US" dirty="0"/>
          </a:p>
        </p:txBody>
      </p:sp>
      <p:sp>
        <p:nvSpPr>
          <p:cNvPr id="4" name="Slide Number Placeholder 3"/>
          <p:cNvSpPr>
            <a:spLocks noGrp="1"/>
          </p:cNvSpPr>
          <p:nvPr>
            <p:ph type="sldNum" sz="quarter" idx="10"/>
          </p:nvPr>
        </p:nvSpPr>
        <p:spPr/>
        <p:txBody>
          <a:bodyPr/>
          <a:lstStyle/>
          <a:p>
            <a:pPr>
              <a:defRPr/>
            </a:pPr>
            <a:fld id="{65772F9A-DBA6-4B26-8E8D-71578B8801A4}" type="slidenum">
              <a:rPr lang="en-US" smtClean="0"/>
              <a:pPr>
                <a:defRPr/>
              </a:pPr>
              <a:t>39</a:t>
            </a:fld>
            <a:endParaRPr lang="en-US"/>
          </a:p>
        </p:txBody>
      </p:sp>
    </p:spTree>
    <p:extLst>
      <p:ext uri="{BB962C8B-B14F-4D97-AF65-F5344CB8AC3E}">
        <p14:creationId xmlns:p14="http://schemas.microsoft.com/office/powerpoint/2010/main" val="17556588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smtClean="0"/>
              <a:t>All</a:t>
            </a:r>
            <a:r>
              <a:rPr lang="en-US" b="1" i="0" baseline="0" dirty="0" smtClean="0"/>
              <a:t> </a:t>
            </a:r>
            <a:r>
              <a:rPr lang="en-US" baseline="0" dirty="0" smtClean="0"/>
              <a:t>used rings go back to the lab for residual analysis!</a:t>
            </a:r>
            <a:endParaRPr lang="en-US" dirty="0"/>
          </a:p>
        </p:txBody>
      </p:sp>
      <p:sp>
        <p:nvSpPr>
          <p:cNvPr id="4" name="Slide Number Placeholder 3"/>
          <p:cNvSpPr>
            <a:spLocks noGrp="1"/>
          </p:cNvSpPr>
          <p:nvPr>
            <p:ph type="sldNum" sz="quarter" idx="10"/>
          </p:nvPr>
        </p:nvSpPr>
        <p:spPr/>
        <p:txBody>
          <a:bodyPr/>
          <a:lstStyle/>
          <a:p>
            <a:pPr>
              <a:defRPr/>
            </a:pPr>
            <a:fld id="{65772F9A-DBA6-4B26-8E8D-71578B8801A4}" type="slidenum">
              <a:rPr lang="en-US" smtClean="0"/>
              <a:pPr>
                <a:defRPr/>
              </a:pPr>
              <a:t>40</a:t>
            </a:fld>
            <a:endParaRPr lang="en-US"/>
          </a:p>
        </p:txBody>
      </p:sp>
    </p:spTree>
    <p:extLst>
      <p:ext uri="{BB962C8B-B14F-4D97-AF65-F5344CB8AC3E}">
        <p14:creationId xmlns:p14="http://schemas.microsoft.com/office/powerpoint/2010/main" val="22467301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Use a disposable container or a reusable container that was cleaned using 10% bleach solution for 20 minutes.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Do not use the pouch that the participant brought</a:t>
            </a:r>
            <a:r>
              <a:rPr lang="en-US" baseline="0" dirty="0" smtClean="0"/>
              <a:t> in. That pouched may have already been used and contaminated.  </a:t>
            </a:r>
            <a:endParaRPr lang="en-US" dirty="0"/>
          </a:p>
        </p:txBody>
      </p:sp>
      <p:sp>
        <p:nvSpPr>
          <p:cNvPr id="4" name="Slide Number Placeholder 3"/>
          <p:cNvSpPr>
            <a:spLocks noGrp="1"/>
          </p:cNvSpPr>
          <p:nvPr>
            <p:ph type="sldNum" sz="quarter" idx="10"/>
          </p:nvPr>
        </p:nvSpPr>
        <p:spPr/>
        <p:txBody>
          <a:bodyPr/>
          <a:lstStyle/>
          <a:p>
            <a:pPr>
              <a:defRPr/>
            </a:pPr>
            <a:fld id="{65772F9A-DBA6-4B26-8E8D-71578B8801A4}" type="slidenum">
              <a:rPr lang="en-US" smtClean="0"/>
              <a:pPr>
                <a:defRPr/>
              </a:pPr>
              <a:t>41</a:t>
            </a:fld>
            <a:endParaRPr lang="en-US"/>
          </a:p>
        </p:txBody>
      </p:sp>
    </p:spTree>
    <p:extLst>
      <p:ext uri="{BB962C8B-B14F-4D97-AF65-F5344CB8AC3E}">
        <p14:creationId xmlns:p14="http://schemas.microsoft.com/office/powerpoint/2010/main" val="42643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772F9A-DBA6-4B26-8E8D-71578B8801A4}" type="slidenum">
              <a:rPr lang="en-US" smtClean="0"/>
              <a:pPr>
                <a:defRPr/>
              </a:pPr>
              <a:t>4</a:t>
            </a:fld>
            <a:endParaRPr lang="en-US"/>
          </a:p>
        </p:txBody>
      </p:sp>
    </p:spTree>
    <p:extLst>
      <p:ext uri="{BB962C8B-B14F-4D97-AF65-F5344CB8AC3E}">
        <p14:creationId xmlns:p14="http://schemas.microsoft.com/office/powerpoint/2010/main" val="33053230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mention (maybe just verbally) that the biopsies and rectal fluid are collected during Day 28 </a:t>
            </a:r>
            <a:r>
              <a:rPr lang="en-US" dirty="0" err="1" smtClean="0"/>
              <a:t>Pelivc</a:t>
            </a:r>
            <a:r>
              <a:rPr lang="en-US" dirty="0" smtClean="0"/>
              <a:t> exam.  This means that they will be collected shortly after ring removal, and this is fine (amount of time between ring </a:t>
            </a:r>
            <a:r>
              <a:rPr lang="en-US" dirty="0" err="1" smtClean="0"/>
              <a:t>remocal</a:t>
            </a:r>
            <a:r>
              <a:rPr lang="en-US" dirty="0" smtClean="0"/>
              <a:t> and sample collection is negligible).</a:t>
            </a:r>
            <a:endParaRPr lang="en-US" dirty="0"/>
          </a:p>
        </p:txBody>
      </p:sp>
      <p:sp>
        <p:nvSpPr>
          <p:cNvPr id="4" name="Slide Number Placeholder 3"/>
          <p:cNvSpPr>
            <a:spLocks noGrp="1"/>
          </p:cNvSpPr>
          <p:nvPr>
            <p:ph type="sldNum" sz="quarter" idx="10"/>
          </p:nvPr>
        </p:nvSpPr>
        <p:spPr/>
        <p:txBody>
          <a:bodyPr/>
          <a:lstStyle/>
          <a:p>
            <a:pPr>
              <a:defRPr/>
            </a:pPr>
            <a:fld id="{65772F9A-DBA6-4B26-8E8D-71578B8801A4}" type="slidenum">
              <a:rPr lang="en-US" smtClean="0"/>
              <a:pPr>
                <a:defRPr/>
              </a:pPr>
              <a:t>42</a:t>
            </a:fld>
            <a:endParaRPr lang="en-US"/>
          </a:p>
        </p:txBody>
      </p:sp>
    </p:spTree>
    <p:extLst>
      <p:ext uri="{BB962C8B-B14F-4D97-AF65-F5344CB8AC3E}">
        <p14:creationId xmlns:p14="http://schemas.microsoft.com/office/powerpoint/2010/main" val="15723162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772F9A-DBA6-4B26-8E8D-71578B8801A4}" type="slidenum">
              <a:rPr lang="en-US" smtClean="0"/>
              <a:pPr>
                <a:defRPr/>
              </a:pPr>
              <a:t>43</a:t>
            </a:fld>
            <a:endParaRPr lang="en-US"/>
          </a:p>
        </p:txBody>
      </p:sp>
    </p:spTree>
    <p:extLst>
      <p:ext uri="{BB962C8B-B14F-4D97-AF65-F5344CB8AC3E}">
        <p14:creationId xmlns:p14="http://schemas.microsoft.com/office/powerpoint/2010/main" val="42121508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Caterpillar brush</a:t>
            </a:r>
          </a:p>
          <a:p>
            <a:r>
              <a:rPr lang="en-US" b="1" dirty="0" smtClean="0">
                <a:solidFill>
                  <a:srgbClr val="FF0000"/>
                </a:solidFill>
              </a:rPr>
              <a:t>Pitt has communication</a:t>
            </a:r>
            <a:r>
              <a:rPr lang="en-US" b="1" baseline="0" dirty="0" smtClean="0">
                <a:solidFill>
                  <a:srgbClr val="FF0000"/>
                </a:solidFill>
              </a:rPr>
              <a:t> flow sheet</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pPr>
              <a:defRPr/>
            </a:pPr>
            <a:fld id="{65772F9A-DBA6-4B26-8E8D-71578B8801A4}" type="slidenum">
              <a:rPr lang="en-US" smtClean="0"/>
              <a:pPr>
                <a:defRPr/>
              </a:pPr>
              <a:t>44</a:t>
            </a:fld>
            <a:endParaRPr lang="en-US"/>
          </a:p>
        </p:txBody>
      </p:sp>
    </p:spTree>
    <p:extLst>
      <p:ext uri="{BB962C8B-B14F-4D97-AF65-F5344CB8AC3E}">
        <p14:creationId xmlns:p14="http://schemas.microsoft.com/office/powerpoint/2010/main" val="35615141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772F9A-DBA6-4B26-8E8D-71578B8801A4}" type="slidenum">
              <a:rPr lang="en-US" smtClean="0"/>
              <a:pPr>
                <a:defRPr/>
              </a:pPr>
              <a:t>45</a:t>
            </a:fld>
            <a:endParaRPr lang="en-US"/>
          </a:p>
        </p:txBody>
      </p:sp>
    </p:spTree>
    <p:extLst>
      <p:ext uri="{BB962C8B-B14F-4D97-AF65-F5344CB8AC3E}">
        <p14:creationId xmlns:p14="http://schemas.microsoft.com/office/powerpoint/2010/main" val="4065316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772F9A-DBA6-4B26-8E8D-71578B8801A4}" type="slidenum">
              <a:rPr lang="en-US" smtClean="0"/>
              <a:pPr>
                <a:defRPr/>
              </a:pPr>
              <a:t>46</a:t>
            </a:fld>
            <a:endParaRPr lang="en-US"/>
          </a:p>
        </p:txBody>
      </p:sp>
    </p:spTree>
    <p:extLst>
      <p:ext uri="{BB962C8B-B14F-4D97-AF65-F5344CB8AC3E}">
        <p14:creationId xmlns:p14="http://schemas.microsoft.com/office/powerpoint/2010/main" val="19677012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772F9A-DBA6-4B26-8E8D-71578B8801A4}" type="slidenum">
              <a:rPr lang="en-US" smtClean="0"/>
              <a:pPr>
                <a:defRPr/>
              </a:pPr>
              <a:t>47</a:t>
            </a:fld>
            <a:endParaRPr lang="en-US"/>
          </a:p>
        </p:txBody>
      </p:sp>
    </p:spTree>
    <p:extLst>
      <p:ext uri="{BB962C8B-B14F-4D97-AF65-F5344CB8AC3E}">
        <p14:creationId xmlns:p14="http://schemas.microsoft.com/office/powerpoint/2010/main" val="16523900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772F9A-DBA6-4B26-8E8D-71578B8801A4}" type="slidenum">
              <a:rPr lang="en-US" smtClean="0"/>
              <a:pPr>
                <a:defRPr/>
              </a:pPr>
              <a:t>48</a:t>
            </a:fld>
            <a:endParaRPr lang="en-US"/>
          </a:p>
        </p:txBody>
      </p:sp>
    </p:spTree>
    <p:extLst>
      <p:ext uri="{BB962C8B-B14F-4D97-AF65-F5344CB8AC3E}">
        <p14:creationId xmlns:p14="http://schemas.microsoft.com/office/powerpoint/2010/main" val="17746863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772F9A-DBA6-4B26-8E8D-71578B8801A4}" type="slidenum">
              <a:rPr lang="en-US" smtClean="0"/>
              <a:pPr>
                <a:defRPr/>
              </a:pPr>
              <a:t>49</a:t>
            </a:fld>
            <a:endParaRPr lang="en-US"/>
          </a:p>
        </p:txBody>
      </p:sp>
    </p:spTree>
    <p:extLst>
      <p:ext uri="{BB962C8B-B14F-4D97-AF65-F5344CB8AC3E}">
        <p14:creationId xmlns:p14="http://schemas.microsoft.com/office/powerpoint/2010/main" val="2333780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rgbClr val="C00000"/>
                </a:solidFill>
              </a:rPr>
              <a:t>Note: Common Sharpies are not completely indelible…the ink can be removed easily with alcohol… Use a pen or a Sharpie that is alcohol resistant!</a:t>
            </a:r>
            <a:endParaRPr lang="en-US" sz="1200" b="1" dirty="0" smtClean="0"/>
          </a:p>
          <a:p>
            <a:endParaRPr lang="en-US" dirty="0"/>
          </a:p>
        </p:txBody>
      </p:sp>
      <p:sp>
        <p:nvSpPr>
          <p:cNvPr id="4" name="Slide Number Placeholder 3"/>
          <p:cNvSpPr>
            <a:spLocks noGrp="1"/>
          </p:cNvSpPr>
          <p:nvPr>
            <p:ph type="sldNum" sz="quarter" idx="10"/>
          </p:nvPr>
        </p:nvSpPr>
        <p:spPr/>
        <p:txBody>
          <a:bodyPr/>
          <a:lstStyle/>
          <a:p>
            <a:pPr>
              <a:defRPr/>
            </a:pPr>
            <a:fld id="{65772F9A-DBA6-4B26-8E8D-71578B8801A4}" type="slidenum">
              <a:rPr lang="en-US" smtClean="0"/>
              <a:pPr>
                <a:defRPr/>
              </a:pPr>
              <a:t>5</a:t>
            </a:fld>
            <a:endParaRPr lang="en-US"/>
          </a:p>
        </p:txBody>
      </p:sp>
    </p:spTree>
    <p:extLst>
      <p:ext uri="{BB962C8B-B14F-4D97-AF65-F5344CB8AC3E}">
        <p14:creationId xmlns:p14="http://schemas.microsoft.com/office/powerpoint/2010/main" val="2745445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20000"/>
              </a:spcBef>
              <a:spcAft>
                <a:spcPct val="0"/>
              </a:spcAft>
              <a:defRPr>
                <a:solidFill>
                  <a:schemeClr val="tx1"/>
                </a:solidFill>
                <a:latin typeface="Arial" charset="0"/>
              </a:defRPr>
            </a:lvl6pPr>
            <a:lvl7pPr marL="3028264" indent="-232943" eaLnBrk="0" fontAlgn="base" hangingPunct="0">
              <a:spcBef>
                <a:spcPct val="20000"/>
              </a:spcBef>
              <a:spcAft>
                <a:spcPct val="0"/>
              </a:spcAft>
              <a:defRPr>
                <a:solidFill>
                  <a:schemeClr val="tx1"/>
                </a:solidFill>
                <a:latin typeface="Arial" charset="0"/>
              </a:defRPr>
            </a:lvl7pPr>
            <a:lvl8pPr marL="3494151" indent="-232943" eaLnBrk="0" fontAlgn="base" hangingPunct="0">
              <a:spcBef>
                <a:spcPct val="20000"/>
              </a:spcBef>
              <a:spcAft>
                <a:spcPct val="0"/>
              </a:spcAft>
              <a:defRPr>
                <a:solidFill>
                  <a:schemeClr val="tx1"/>
                </a:solidFill>
                <a:latin typeface="Arial" charset="0"/>
              </a:defRPr>
            </a:lvl8pPr>
            <a:lvl9pPr marL="3960038" indent="-232943" eaLnBrk="0" fontAlgn="base" hangingPunct="0">
              <a:spcBef>
                <a:spcPct val="20000"/>
              </a:spcBef>
              <a:spcAft>
                <a:spcPct val="0"/>
              </a:spcAft>
              <a:defRPr>
                <a:solidFill>
                  <a:schemeClr val="tx1"/>
                </a:solidFill>
                <a:latin typeface="Arial" charset="0"/>
              </a:defRPr>
            </a:lvl9pPr>
          </a:lstStyle>
          <a:p>
            <a:fld id="{F2ADFCA2-5E70-49F4-81E5-9F784C55327E}" type="slidenum">
              <a:rPr lang="en-US" smtClean="0"/>
              <a:pPr/>
              <a:t>6</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619667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LDMS is </a:t>
            </a:r>
            <a:r>
              <a:rPr lang="en-US" dirty="0" smtClean="0"/>
              <a:t>a program used for the storage and shipping of laboratory specimens. </a:t>
            </a:r>
            <a:endParaRPr lang="en-US" dirty="0"/>
          </a:p>
        </p:txBody>
      </p:sp>
      <p:sp>
        <p:nvSpPr>
          <p:cNvPr id="4" name="Slide Number Placeholder 3"/>
          <p:cNvSpPr>
            <a:spLocks noGrp="1"/>
          </p:cNvSpPr>
          <p:nvPr>
            <p:ph type="sldNum" sz="quarter" idx="10"/>
          </p:nvPr>
        </p:nvSpPr>
        <p:spPr/>
        <p:txBody>
          <a:bodyPr/>
          <a:lstStyle/>
          <a:p>
            <a:pPr>
              <a:defRPr/>
            </a:pPr>
            <a:fld id="{65772F9A-DBA6-4B26-8E8D-71578B8801A4}" type="slidenum">
              <a:rPr lang="en-US" smtClean="0"/>
              <a:pPr>
                <a:defRPr/>
              </a:pPr>
              <a:t>7</a:t>
            </a:fld>
            <a:endParaRPr lang="en-US"/>
          </a:p>
        </p:txBody>
      </p:sp>
    </p:spTree>
    <p:extLst>
      <p:ext uri="{BB962C8B-B14F-4D97-AF65-F5344CB8AC3E}">
        <p14:creationId xmlns:p14="http://schemas.microsoft.com/office/powerpoint/2010/main" val="1057748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772F9A-DBA6-4B26-8E8D-71578B8801A4}" type="slidenum">
              <a:rPr lang="en-US" smtClean="0"/>
              <a:pPr>
                <a:defRPr/>
              </a:pPr>
              <a:t>8</a:t>
            </a:fld>
            <a:endParaRPr lang="en-US"/>
          </a:p>
        </p:txBody>
      </p:sp>
    </p:spTree>
    <p:extLst>
      <p:ext uri="{BB962C8B-B14F-4D97-AF65-F5344CB8AC3E}">
        <p14:creationId xmlns:p14="http://schemas.microsoft.com/office/powerpoint/2010/main" val="3764630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772F9A-DBA6-4B26-8E8D-71578B8801A4}" type="slidenum">
              <a:rPr lang="en-US" smtClean="0"/>
              <a:pPr>
                <a:defRPr/>
              </a:pPr>
              <a:t>9</a:t>
            </a:fld>
            <a:endParaRPr lang="en-US"/>
          </a:p>
        </p:txBody>
      </p:sp>
    </p:spTree>
    <p:extLst>
      <p:ext uri="{BB962C8B-B14F-4D97-AF65-F5344CB8AC3E}">
        <p14:creationId xmlns:p14="http://schemas.microsoft.com/office/powerpoint/2010/main" val="362890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FD5C3E-E032-4630-89EC-B9D7477D7A2C}" type="slidenum">
              <a:rPr lang="en-US"/>
              <a:pPr>
                <a:defRPr/>
              </a:pPr>
              <a:t>‹#›</a:t>
            </a:fld>
            <a:endParaRPr lang="en-US"/>
          </a:p>
        </p:txBody>
      </p:sp>
    </p:spTree>
    <p:extLst>
      <p:ext uri="{BB962C8B-B14F-4D97-AF65-F5344CB8AC3E}">
        <p14:creationId xmlns:p14="http://schemas.microsoft.com/office/powerpoint/2010/main" val="173422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DF98B1-A7A4-4FEB-840F-B285AB47BCE4}" type="slidenum">
              <a:rPr lang="en-US"/>
              <a:pPr>
                <a:defRPr/>
              </a:pPr>
              <a:t>‹#›</a:t>
            </a:fld>
            <a:endParaRPr lang="en-US"/>
          </a:p>
        </p:txBody>
      </p:sp>
    </p:spTree>
    <p:extLst>
      <p:ext uri="{BB962C8B-B14F-4D97-AF65-F5344CB8AC3E}">
        <p14:creationId xmlns:p14="http://schemas.microsoft.com/office/powerpoint/2010/main" val="1868372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6346C0-FB50-41F5-A4B1-E9BA553EF875}" type="slidenum">
              <a:rPr lang="en-US"/>
              <a:pPr>
                <a:defRPr/>
              </a:pPr>
              <a:t>‹#›</a:t>
            </a:fld>
            <a:endParaRPr lang="en-US"/>
          </a:p>
        </p:txBody>
      </p:sp>
    </p:spTree>
    <p:extLst>
      <p:ext uri="{BB962C8B-B14F-4D97-AF65-F5344CB8AC3E}">
        <p14:creationId xmlns:p14="http://schemas.microsoft.com/office/powerpoint/2010/main" val="1987759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spcBef>
                  <a:spcPct val="0"/>
                </a:spcBef>
                <a:defRPr/>
              </a:pPr>
              <a:endParaRPr lang="en-US"/>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eaLnBrk="1" hangingPunct="1">
                <a:spcBef>
                  <a:spcPct val="0"/>
                </a:spcBef>
                <a:defRPr/>
              </a:pPr>
              <a:endParaRPr lang="en-US"/>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spcBef>
                  <a:spcPct val="0"/>
                </a:spcBef>
                <a:defRPr/>
              </a:pPr>
              <a:endParaRPr lang="en-US"/>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spcBef>
                  <a:spcPct val="0"/>
                </a:spcBef>
                <a:defRPr/>
              </a:pPr>
              <a:endParaRPr lang="en-US"/>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spcBef>
                  <a:spcPct val="0"/>
                </a:spcBef>
                <a:defRPr/>
              </a:pPr>
              <a:endParaRPr lang="en-US"/>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spcBef>
                  <a:spcPct val="0"/>
                </a:spcBef>
                <a:defRPr/>
              </a:pPr>
              <a:endParaRPr lang="en-US"/>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spcBef>
                  <a:spcPct val="0"/>
                </a:spcBef>
                <a:defRPr/>
              </a:pPr>
              <a:endParaRPr lang="en-US"/>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spcBef>
                  <a:spcPct val="0"/>
                </a:spcBef>
                <a:defRPr/>
              </a:pPr>
              <a:endParaRPr lang="en-US"/>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spcBef>
                  <a:spcPct val="0"/>
                </a:spcBef>
                <a:defRPr/>
              </a:pPr>
              <a:endParaRPr lang="en-US"/>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spcBef>
                  <a:spcPct val="0"/>
                </a:spcBef>
                <a:defRPr/>
              </a:pPr>
              <a:endParaRPr lang="en-US"/>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spcBef>
                  <a:spcPct val="0"/>
                </a:spcBef>
                <a:defRPr/>
              </a:pPr>
              <a:endParaRPr lang="en-US"/>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eaLnBrk="1" hangingPunct="1">
                <a:spcBef>
                  <a:spcPct val="0"/>
                </a:spcBef>
                <a:defRPr/>
              </a:pPr>
              <a:endParaRPr lang="en-US"/>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1" hangingPunct="1">
                <a:spcBef>
                  <a:spcPct val="0"/>
                </a:spcBef>
                <a:defRPr/>
              </a:pPr>
              <a:endParaRPr lang="en-US"/>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spcBef>
                  <a:spcPct val="0"/>
                </a:spcBef>
                <a:defRPr/>
              </a:pPr>
              <a:endParaRPr lang="en-US"/>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spcBef>
                  <a:spcPct val="0"/>
                </a:spcBef>
                <a:defRPr/>
              </a:pPr>
              <a:endParaRPr lang="en-US"/>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spcBef>
                  <a:spcPct val="0"/>
                </a:spcBef>
                <a:defRPr/>
              </a:pPr>
              <a:endParaRPr lang="en-US"/>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spcBef>
                  <a:spcPct val="0"/>
                </a:spcBef>
                <a:defRPr/>
              </a:pPr>
              <a:endParaRPr lang="en-US"/>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spcBef>
                  <a:spcPct val="0"/>
                </a:spcBef>
                <a:defRPr/>
              </a:pPr>
              <a:endParaRPr lang="en-US"/>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spcBef>
                  <a:spcPct val="0"/>
                </a:spcBef>
                <a:defRPr/>
              </a:pPr>
              <a:endParaRPr lang="en-US"/>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spcBef>
                  <a:spcPct val="0"/>
                </a:spcBef>
                <a:defRPr/>
              </a:pPr>
              <a:endParaRPr lang="en-US"/>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1" hangingPunct="1">
                <a:spcBef>
                  <a:spcPct val="0"/>
                </a:spcBef>
                <a:defRPr/>
              </a:pPr>
              <a:endParaRPr lang="en-US"/>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spcBef>
                  <a:spcPct val="0"/>
                </a:spcBef>
                <a:defRPr/>
              </a:pPr>
              <a:endParaRPr lang="en-US"/>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spcBef>
                  <a:spcPct val="0"/>
                </a:spcBef>
                <a:defRPr/>
              </a:pPr>
              <a:endParaRPr lang="en-US"/>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spcBef>
                  <a:spcPct val="0"/>
                </a:spcBef>
                <a:defRPr/>
              </a:pPr>
              <a:endParaRPr lang="en-US"/>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eaLnBrk="1" hangingPunct="1">
                <a:spcBef>
                  <a:spcPct val="0"/>
                </a:spcBef>
                <a:defRPr/>
              </a:pPr>
              <a:endParaRPr lang="en-US"/>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eaLnBrk="1" hangingPunct="1">
                <a:spcBef>
                  <a:spcPct val="0"/>
                </a:spcBef>
                <a:defRPr/>
              </a:pPr>
              <a:endParaRPr lang="en-US"/>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eaLnBrk="1" hangingPunct="1">
                <a:spcBef>
                  <a:spcPct val="0"/>
                </a:spcBef>
                <a:defRPr/>
              </a:pPr>
              <a:endParaRPr lang="en-US"/>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spcBef>
                  <a:spcPct val="0"/>
                </a:spcBef>
                <a:defRPr/>
              </a:pPr>
              <a:endParaRPr lang="en-US"/>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spcBef>
                  <a:spcPct val="0"/>
                </a:spcBef>
                <a:defRPr/>
              </a:pPr>
              <a:endParaRPr lang="en-US"/>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eaLnBrk="1" hangingPunct="1">
                <a:spcBef>
                  <a:spcPct val="0"/>
                </a:spcBef>
                <a:defRPr/>
              </a:pPr>
              <a:endParaRPr lang="en-US"/>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spcBef>
                  <a:spcPct val="0"/>
                </a:spcBef>
                <a:defRPr/>
              </a:pPr>
              <a:endParaRPr lang="en-US"/>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eaLnBrk="1" hangingPunct="1">
                <a:spcBef>
                  <a:spcPct val="0"/>
                </a:spcBef>
                <a:defRPr/>
              </a:pPr>
              <a:endParaRPr lang="en-US"/>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eaLnBrk="1" hangingPunct="1">
                <a:spcBef>
                  <a:spcPct val="0"/>
                </a:spcBef>
                <a:defRPr/>
              </a:pPr>
              <a:endParaRPr lang="en-US"/>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1" hangingPunct="1">
                <a:spcBef>
                  <a:spcPct val="0"/>
                </a:spcBef>
                <a:defRPr/>
              </a:pPr>
              <a:endParaRPr lang="en-US"/>
            </a:p>
          </p:txBody>
        </p:sp>
      </p:grpSp>
      <p:sp>
        <p:nvSpPr>
          <p:cNvPr id="33831"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33832"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a:defRPr/>
            </a:lvl1pPr>
          </a:lstStyle>
          <a:p>
            <a:pPr>
              <a:defRPr/>
            </a:pPr>
            <a:endParaRPr lang="en-US"/>
          </a:p>
        </p:txBody>
      </p:sp>
      <p:sp>
        <p:nvSpPr>
          <p:cNvPr id="40" name="Rectangle 38"/>
          <p:cNvSpPr>
            <a:spLocks noGrp="1" noChangeArrowheads="1"/>
          </p:cNvSpPr>
          <p:nvPr>
            <p:ph type="ftr" sz="quarter" idx="11"/>
          </p:nvPr>
        </p:nvSpPr>
        <p:spPr/>
        <p:txBody>
          <a:bodyPr/>
          <a:lstStyle>
            <a:lvl1pPr>
              <a:defRPr/>
            </a:lvl1pPr>
          </a:lstStyle>
          <a:p>
            <a:pPr>
              <a:defRPr/>
            </a:pPr>
            <a:endParaRPr lang="en-US"/>
          </a:p>
        </p:txBody>
      </p:sp>
      <p:sp>
        <p:nvSpPr>
          <p:cNvPr id="41" name="Rectangle 41"/>
          <p:cNvSpPr>
            <a:spLocks noGrp="1" noChangeArrowheads="1"/>
          </p:cNvSpPr>
          <p:nvPr>
            <p:ph type="sldNum" sz="quarter" idx="12"/>
          </p:nvPr>
        </p:nvSpPr>
        <p:spPr/>
        <p:txBody>
          <a:bodyPr/>
          <a:lstStyle>
            <a:lvl1pPr>
              <a:defRPr/>
            </a:lvl1pPr>
          </a:lstStyle>
          <a:p>
            <a:pPr>
              <a:defRPr/>
            </a:pPr>
            <a:fld id="{F1283D46-9AA3-42EA-9679-1AF1BC85057F}" type="slidenum">
              <a:rPr lang="en-US"/>
              <a:pPr>
                <a:defRPr/>
              </a:pPr>
              <a:t>‹#›</a:t>
            </a:fld>
            <a:endParaRPr lang="en-US"/>
          </a:p>
        </p:txBody>
      </p:sp>
    </p:spTree>
    <p:extLst>
      <p:ext uri="{BB962C8B-B14F-4D97-AF65-F5344CB8AC3E}">
        <p14:creationId xmlns:p14="http://schemas.microsoft.com/office/powerpoint/2010/main" val="3847087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FF04C539-1F92-429D-9E30-4B437025C7C2}" type="slidenum">
              <a:rPr lang="en-US"/>
              <a:pPr>
                <a:defRPr/>
              </a:pPr>
              <a:t>‹#›</a:t>
            </a:fld>
            <a:endParaRPr lang="en-US"/>
          </a:p>
        </p:txBody>
      </p:sp>
    </p:spTree>
    <p:extLst>
      <p:ext uri="{BB962C8B-B14F-4D97-AF65-F5344CB8AC3E}">
        <p14:creationId xmlns:p14="http://schemas.microsoft.com/office/powerpoint/2010/main" val="1010556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5C18D6F9-8AB0-4544-90FF-1F8BC554B3BF}" type="slidenum">
              <a:rPr lang="en-US"/>
              <a:pPr>
                <a:defRPr/>
              </a:pPr>
              <a:t>‹#›</a:t>
            </a:fld>
            <a:endParaRPr lang="en-US"/>
          </a:p>
        </p:txBody>
      </p:sp>
    </p:spTree>
    <p:extLst>
      <p:ext uri="{BB962C8B-B14F-4D97-AF65-F5344CB8AC3E}">
        <p14:creationId xmlns:p14="http://schemas.microsoft.com/office/powerpoint/2010/main" val="1544479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1FE4CBD2-101B-47BF-91C6-054FD5D17E51}" type="slidenum">
              <a:rPr lang="en-US"/>
              <a:pPr>
                <a:defRPr/>
              </a:pPr>
              <a:t>‹#›</a:t>
            </a:fld>
            <a:endParaRPr lang="en-US"/>
          </a:p>
        </p:txBody>
      </p:sp>
    </p:spTree>
    <p:extLst>
      <p:ext uri="{BB962C8B-B14F-4D97-AF65-F5344CB8AC3E}">
        <p14:creationId xmlns:p14="http://schemas.microsoft.com/office/powerpoint/2010/main" val="1760997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9"/>
          <p:cNvSpPr>
            <a:spLocks noGrp="1" noChangeArrowheads="1"/>
          </p:cNvSpPr>
          <p:nvPr>
            <p:ph type="dt" sz="half" idx="10"/>
          </p:nvPr>
        </p:nvSpPr>
        <p:spPr>
          <a:ln/>
        </p:spPr>
        <p:txBody>
          <a:bodyPr/>
          <a:lstStyle>
            <a:lvl1pPr>
              <a:defRPr/>
            </a:lvl1pPr>
          </a:lstStyle>
          <a:p>
            <a:pPr>
              <a:defRPr/>
            </a:pPr>
            <a:endParaRPr lang="en-US"/>
          </a:p>
        </p:txBody>
      </p:sp>
      <p:sp>
        <p:nvSpPr>
          <p:cNvPr id="8" name="Rectangle 40"/>
          <p:cNvSpPr>
            <a:spLocks noGrp="1" noChangeArrowheads="1"/>
          </p:cNvSpPr>
          <p:nvPr>
            <p:ph type="ftr" sz="quarter" idx="11"/>
          </p:nvPr>
        </p:nvSpPr>
        <p:spPr>
          <a:ln/>
        </p:spPr>
        <p:txBody>
          <a:bodyPr/>
          <a:lstStyle>
            <a:lvl1pPr>
              <a:defRPr/>
            </a:lvl1pPr>
          </a:lstStyle>
          <a:p>
            <a:pPr>
              <a:defRPr/>
            </a:pPr>
            <a:endParaRPr lang="en-US"/>
          </a:p>
        </p:txBody>
      </p:sp>
      <p:sp>
        <p:nvSpPr>
          <p:cNvPr id="9" name="Rectangle 41"/>
          <p:cNvSpPr>
            <a:spLocks noGrp="1" noChangeArrowheads="1"/>
          </p:cNvSpPr>
          <p:nvPr>
            <p:ph type="sldNum" sz="quarter" idx="12"/>
          </p:nvPr>
        </p:nvSpPr>
        <p:spPr>
          <a:ln/>
        </p:spPr>
        <p:txBody>
          <a:bodyPr/>
          <a:lstStyle>
            <a:lvl1pPr>
              <a:defRPr/>
            </a:lvl1pPr>
          </a:lstStyle>
          <a:p>
            <a:pPr>
              <a:defRPr/>
            </a:pPr>
            <a:fld id="{6CD63374-EC94-413E-806E-1380A8C24064}" type="slidenum">
              <a:rPr lang="en-US"/>
              <a:pPr>
                <a:defRPr/>
              </a:pPr>
              <a:t>‹#›</a:t>
            </a:fld>
            <a:endParaRPr lang="en-US"/>
          </a:p>
        </p:txBody>
      </p:sp>
    </p:spTree>
    <p:extLst>
      <p:ext uri="{BB962C8B-B14F-4D97-AF65-F5344CB8AC3E}">
        <p14:creationId xmlns:p14="http://schemas.microsoft.com/office/powerpoint/2010/main" val="2153669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9"/>
          <p:cNvSpPr>
            <a:spLocks noGrp="1" noChangeArrowheads="1"/>
          </p:cNvSpPr>
          <p:nvPr>
            <p:ph type="dt" sz="half" idx="10"/>
          </p:nvPr>
        </p:nvSpPr>
        <p:spPr>
          <a:ln/>
        </p:spPr>
        <p:txBody>
          <a:bodyPr/>
          <a:lstStyle>
            <a:lvl1pPr>
              <a:defRPr/>
            </a:lvl1pPr>
          </a:lstStyle>
          <a:p>
            <a:pPr>
              <a:defRPr/>
            </a:pPr>
            <a:endParaRPr lang="en-US"/>
          </a:p>
        </p:txBody>
      </p:sp>
      <p:sp>
        <p:nvSpPr>
          <p:cNvPr id="4" name="Rectangle 40"/>
          <p:cNvSpPr>
            <a:spLocks noGrp="1" noChangeArrowheads="1"/>
          </p:cNvSpPr>
          <p:nvPr>
            <p:ph type="ftr" sz="quarter" idx="11"/>
          </p:nvPr>
        </p:nvSpPr>
        <p:spPr>
          <a:ln/>
        </p:spPr>
        <p:txBody>
          <a:bodyPr/>
          <a:lstStyle>
            <a:lvl1pPr>
              <a:defRPr/>
            </a:lvl1pPr>
          </a:lstStyle>
          <a:p>
            <a:pPr>
              <a:defRPr/>
            </a:pPr>
            <a:endParaRPr lang="en-US"/>
          </a:p>
        </p:txBody>
      </p:sp>
      <p:sp>
        <p:nvSpPr>
          <p:cNvPr id="5" name="Rectangle 41"/>
          <p:cNvSpPr>
            <a:spLocks noGrp="1" noChangeArrowheads="1"/>
          </p:cNvSpPr>
          <p:nvPr>
            <p:ph type="sldNum" sz="quarter" idx="12"/>
          </p:nvPr>
        </p:nvSpPr>
        <p:spPr>
          <a:ln/>
        </p:spPr>
        <p:txBody>
          <a:bodyPr/>
          <a:lstStyle>
            <a:lvl1pPr>
              <a:defRPr/>
            </a:lvl1pPr>
          </a:lstStyle>
          <a:p>
            <a:pPr>
              <a:defRPr/>
            </a:pPr>
            <a:fld id="{A45C6F11-C8DE-4BE5-9ED7-85864B309FFE}" type="slidenum">
              <a:rPr lang="en-US"/>
              <a:pPr>
                <a:defRPr/>
              </a:pPr>
              <a:t>‹#›</a:t>
            </a:fld>
            <a:endParaRPr lang="en-US"/>
          </a:p>
        </p:txBody>
      </p:sp>
    </p:spTree>
    <p:extLst>
      <p:ext uri="{BB962C8B-B14F-4D97-AF65-F5344CB8AC3E}">
        <p14:creationId xmlns:p14="http://schemas.microsoft.com/office/powerpoint/2010/main" val="1826603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US"/>
          </a:p>
        </p:txBody>
      </p:sp>
      <p:sp>
        <p:nvSpPr>
          <p:cNvPr id="3" name="Rectangle 40"/>
          <p:cNvSpPr>
            <a:spLocks noGrp="1" noChangeArrowheads="1"/>
          </p:cNvSpPr>
          <p:nvPr>
            <p:ph type="ftr" sz="quarter" idx="11"/>
          </p:nvPr>
        </p:nvSpPr>
        <p:spPr>
          <a:ln/>
        </p:spPr>
        <p:txBody>
          <a:bodyPr/>
          <a:lstStyle>
            <a:lvl1pPr>
              <a:defRPr/>
            </a:lvl1pPr>
          </a:lstStyle>
          <a:p>
            <a:pPr>
              <a:defRPr/>
            </a:pPr>
            <a:endParaRPr lang="en-US"/>
          </a:p>
        </p:txBody>
      </p:sp>
      <p:sp>
        <p:nvSpPr>
          <p:cNvPr id="4" name="Rectangle 41"/>
          <p:cNvSpPr>
            <a:spLocks noGrp="1" noChangeArrowheads="1"/>
          </p:cNvSpPr>
          <p:nvPr>
            <p:ph type="sldNum" sz="quarter" idx="12"/>
          </p:nvPr>
        </p:nvSpPr>
        <p:spPr>
          <a:ln/>
        </p:spPr>
        <p:txBody>
          <a:bodyPr/>
          <a:lstStyle>
            <a:lvl1pPr>
              <a:defRPr/>
            </a:lvl1pPr>
          </a:lstStyle>
          <a:p>
            <a:pPr>
              <a:defRPr/>
            </a:pPr>
            <a:fld id="{432B1C8C-4812-46DC-A7B3-2C3BE6422CEA}" type="slidenum">
              <a:rPr lang="en-US"/>
              <a:pPr>
                <a:defRPr/>
              </a:pPr>
              <a:t>‹#›</a:t>
            </a:fld>
            <a:endParaRPr lang="en-US"/>
          </a:p>
        </p:txBody>
      </p:sp>
    </p:spTree>
    <p:extLst>
      <p:ext uri="{BB962C8B-B14F-4D97-AF65-F5344CB8AC3E}">
        <p14:creationId xmlns:p14="http://schemas.microsoft.com/office/powerpoint/2010/main" val="29680646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372CEB1E-4611-400C-BB21-EA129A1F4B85}" type="slidenum">
              <a:rPr lang="en-US"/>
              <a:pPr>
                <a:defRPr/>
              </a:pPr>
              <a:t>‹#›</a:t>
            </a:fld>
            <a:endParaRPr lang="en-US"/>
          </a:p>
        </p:txBody>
      </p:sp>
    </p:spTree>
    <p:extLst>
      <p:ext uri="{BB962C8B-B14F-4D97-AF65-F5344CB8AC3E}">
        <p14:creationId xmlns:p14="http://schemas.microsoft.com/office/powerpoint/2010/main" val="1626378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309E61-22B0-4E57-9A46-E2F346BA0DDE}" type="slidenum">
              <a:rPr lang="en-US"/>
              <a:pPr>
                <a:defRPr/>
              </a:pPr>
              <a:t>‹#›</a:t>
            </a:fld>
            <a:endParaRPr lang="en-US"/>
          </a:p>
        </p:txBody>
      </p:sp>
    </p:spTree>
    <p:extLst>
      <p:ext uri="{BB962C8B-B14F-4D97-AF65-F5344CB8AC3E}">
        <p14:creationId xmlns:p14="http://schemas.microsoft.com/office/powerpoint/2010/main" val="19058082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56DEDBAB-12FF-4243-B045-E72F85431457}" type="slidenum">
              <a:rPr lang="en-US"/>
              <a:pPr>
                <a:defRPr/>
              </a:pPr>
              <a:t>‹#›</a:t>
            </a:fld>
            <a:endParaRPr lang="en-US"/>
          </a:p>
        </p:txBody>
      </p:sp>
    </p:spTree>
    <p:extLst>
      <p:ext uri="{BB962C8B-B14F-4D97-AF65-F5344CB8AC3E}">
        <p14:creationId xmlns:p14="http://schemas.microsoft.com/office/powerpoint/2010/main" val="3325019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5F6FA090-58DD-430A-9EC1-DCD01993886B}" type="slidenum">
              <a:rPr lang="en-US"/>
              <a:pPr>
                <a:defRPr/>
              </a:pPr>
              <a:t>‹#›</a:t>
            </a:fld>
            <a:endParaRPr lang="en-US"/>
          </a:p>
        </p:txBody>
      </p:sp>
    </p:spTree>
    <p:extLst>
      <p:ext uri="{BB962C8B-B14F-4D97-AF65-F5344CB8AC3E}">
        <p14:creationId xmlns:p14="http://schemas.microsoft.com/office/powerpoint/2010/main" val="10697642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20C8DFFB-4542-4352-8618-C0FF0176053B}" type="slidenum">
              <a:rPr lang="en-US"/>
              <a:pPr>
                <a:defRPr/>
              </a:pPr>
              <a:t>‹#›</a:t>
            </a:fld>
            <a:endParaRPr lang="en-US"/>
          </a:p>
        </p:txBody>
      </p:sp>
    </p:spTree>
    <p:extLst>
      <p:ext uri="{BB962C8B-B14F-4D97-AF65-F5344CB8AC3E}">
        <p14:creationId xmlns:p14="http://schemas.microsoft.com/office/powerpoint/2010/main" val="821282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EC19F1-9078-4E11-8F51-5F0E6D9DE835}" type="slidenum">
              <a:rPr lang="en-US"/>
              <a:pPr>
                <a:defRPr/>
              </a:pPr>
              <a:t>‹#›</a:t>
            </a:fld>
            <a:endParaRPr lang="en-US"/>
          </a:p>
        </p:txBody>
      </p:sp>
    </p:spTree>
    <p:extLst>
      <p:ext uri="{BB962C8B-B14F-4D97-AF65-F5344CB8AC3E}">
        <p14:creationId xmlns:p14="http://schemas.microsoft.com/office/powerpoint/2010/main" val="2810579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3B3264-930E-4127-8EED-0501C79E0ECB}" type="slidenum">
              <a:rPr lang="en-US"/>
              <a:pPr>
                <a:defRPr/>
              </a:pPr>
              <a:t>‹#›</a:t>
            </a:fld>
            <a:endParaRPr lang="en-US"/>
          </a:p>
        </p:txBody>
      </p:sp>
    </p:spTree>
    <p:extLst>
      <p:ext uri="{BB962C8B-B14F-4D97-AF65-F5344CB8AC3E}">
        <p14:creationId xmlns:p14="http://schemas.microsoft.com/office/powerpoint/2010/main" val="3949993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B5D6C55-8FDE-4135-B983-041D9D13CBF3}" type="slidenum">
              <a:rPr lang="en-US"/>
              <a:pPr>
                <a:defRPr/>
              </a:pPr>
              <a:t>‹#›</a:t>
            </a:fld>
            <a:endParaRPr lang="en-US"/>
          </a:p>
        </p:txBody>
      </p:sp>
    </p:spTree>
    <p:extLst>
      <p:ext uri="{BB962C8B-B14F-4D97-AF65-F5344CB8AC3E}">
        <p14:creationId xmlns:p14="http://schemas.microsoft.com/office/powerpoint/2010/main" val="1101878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081DF68-2793-4666-9DD5-5010DDAEFE61}" type="slidenum">
              <a:rPr lang="en-US"/>
              <a:pPr>
                <a:defRPr/>
              </a:pPr>
              <a:t>‹#›</a:t>
            </a:fld>
            <a:endParaRPr lang="en-US"/>
          </a:p>
        </p:txBody>
      </p:sp>
    </p:spTree>
    <p:extLst>
      <p:ext uri="{BB962C8B-B14F-4D97-AF65-F5344CB8AC3E}">
        <p14:creationId xmlns:p14="http://schemas.microsoft.com/office/powerpoint/2010/main" val="1501207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A24A7A6-9AB9-4438-B0B8-1270546179B7}" type="slidenum">
              <a:rPr lang="en-US"/>
              <a:pPr>
                <a:defRPr/>
              </a:pPr>
              <a:t>‹#›</a:t>
            </a:fld>
            <a:endParaRPr lang="en-US"/>
          </a:p>
        </p:txBody>
      </p:sp>
    </p:spTree>
    <p:extLst>
      <p:ext uri="{BB962C8B-B14F-4D97-AF65-F5344CB8AC3E}">
        <p14:creationId xmlns:p14="http://schemas.microsoft.com/office/powerpoint/2010/main" val="728194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96801D-531C-4A5F-B3CA-3AE1C19A2D13}" type="slidenum">
              <a:rPr lang="en-US"/>
              <a:pPr>
                <a:defRPr/>
              </a:pPr>
              <a:t>‹#›</a:t>
            </a:fld>
            <a:endParaRPr lang="en-US"/>
          </a:p>
        </p:txBody>
      </p:sp>
    </p:spTree>
    <p:extLst>
      <p:ext uri="{BB962C8B-B14F-4D97-AF65-F5344CB8AC3E}">
        <p14:creationId xmlns:p14="http://schemas.microsoft.com/office/powerpoint/2010/main" val="1529398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A517B3-F42B-4ADE-BA6F-156DEC4202F8}" type="slidenum">
              <a:rPr lang="en-US"/>
              <a:pPr>
                <a:defRPr/>
              </a:pPr>
              <a:t>‹#›</a:t>
            </a:fld>
            <a:endParaRPr lang="en-US"/>
          </a:p>
        </p:txBody>
      </p:sp>
    </p:spTree>
    <p:extLst>
      <p:ext uri="{BB962C8B-B14F-4D97-AF65-F5344CB8AC3E}">
        <p14:creationId xmlns:p14="http://schemas.microsoft.com/office/powerpoint/2010/main" val="2604360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400"/>
            </a:lvl1pPr>
          </a:lstStyle>
          <a:p>
            <a:pPr>
              <a:defRPr/>
            </a:pPr>
            <a:endParaRPr lang="en-US"/>
          </a:p>
        </p:txBody>
      </p:sp>
      <p:sp>
        <p:nvSpPr>
          <p:cNvPr id="317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a:lvl1pPr>
          </a:lstStyle>
          <a:p>
            <a:pPr>
              <a:defRPr/>
            </a:pPr>
            <a:endParaRPr lang="en-US"/>
          </a:p>
        </p:txBody>
      </p:sp>
      <p:sp>
        <p:nvSpPr>
          <p:cNvPr id="317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a:lvl1pPr>
          </a:lstStyle>
          <a:p>
            <a:pPr>
              <a:defRPr/>
            </a:pPr>
            <a:fld id="{0FED68F8-F81B-4C5F-8D6D-907C5ED5346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3800475" y="1789113"/>
            <a:ext cx="5340350" cy="5056187"/>
            <a:chOff x="2394" y="1127"/>
            <a:chExt cx="3364" cy="3185"/>
          </a:xfrm>
        </p:grpSpPr>
        <p:sp>
          <p:nvSpPr>
            <p:cNvPr id="32771"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spcBef>
                  <a:spcPct val="0"/>
                </a:spcBef>
                <a:defRPr/>
              </a:pPr>
              <a:endParaRPr lang="en-US"/>
            </a:p>
          </p:txBody>
        </p:sp>
        <p:sp>
          <p:nvSpPr>
            <p:cNvPr id="32772"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eaLnBrk="1" hangingPunct="1">
                <a:spcBef>
                  <a:spcPct val="0"/>
                </a:spcBef>
                <a:defRPr/>
              </a:pPr>
              <a:endParaRPr lang="en-US"/>
            </a:p>
          </p:txBody>
        </p:sp>
        <p:sp>
          <p:nvSpPr>
            <p:cNvPr id="32773"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spcBef>
                  <a:spcPct val="0"/>
                </a:spcBef>
                <a:defRPr/>
              </a:pPr>
              <a:endParaRPr lang="en-US"/>
            </a:p>
          </p:txBody>
        </p:sp>
        <p:sp>
          <p:nvSpPr>
            <p:cNvPr id="32774"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spcBef>
                  <a:spcPct val="0"/>
                </a:spcBef>
                <a:defRPr/>
              </a:pPr>
              <a:endParaRPr lang="en-US"/>
            </a:p>
          </p:txBody>
        </p:sp>
        <p:sp>
          <p:nvSpPr>
            <p:cNvPr id="32775"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spcBef>
                  <a:spcPct val="0"/>
                </a:spcBef>
                <a:defRPr/>
              </a:pPr>
              <a:endParaRPr lang="en-US"/>
            </a:p>
          </p:txBody>
        </p:sp>
        <p:sp>
          <p:nvSpPr>
            <p:cNvPr id="32776"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spcBef>
                  <a:spcPct val="0"/>
                </a:spcBef>
                <a:defRPr/>
              </a:pPr>
              <a:endParaRPr lang="en-US"/>
            </a:p>
          </p:txBody>
        </p:sp>
        <p:sp>
          <p:nvSpPr>
            <p:cNvPr id="32777"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spcBef>
                  <a:spcPct val="0"/>
                </a:spcBef>
                <a:defRPr/>
              </a:pPr>
              <a:endParaRPr lang="en-US"/>
            </a:p>
          </p:txBody>
        </p:sp>
        <p:sp>
          <p:nvSpPr>
            <p:cNvPr id="32778"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spcBef>
                  <a:spcPct val="0"/>
                </a:spcBef>
                <a:defRPr/>
              </a:pPr>
              <a:endParaRPr lang="en-US"/>
            </a:p>
          </p:txBody>
        </p:sp>
        <p:sp>
          <p:nvSpPr>
            <p:cNvPr id="32779"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spcBef>
                  <a:spcPct val="0"/>
                </a:spcBef>
                <a:defRPr/>
              </a:pPr>
              <a:endParaRPr lang="en-US"/>
            </a:p>
          </p:txBody>
        </p:sp>
        <p:sp>
          <p:nvSpPr>
            <p:cNvPr id="32780"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spcBef>
                  <a:spcPct val="0"/>
                </a:spcBef>
                <a:defRPr/>
              </a:pPr>
              <a:endParaRPr lang="en-US"/>
            </a:p>
          </p:txBody>
        </p:sp>
        <p:sp>
          <p:nvSpPr>
            <p:cNvPr id="32781"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spcBef>
                  <a:spcPct val="0"/>
                </a:spcBef>
                <a:defRPr/>
              </a:pPr>
              <a:endParaRPr lang="en-US"/>
            </a:p>
          </p:txBody>
        </p:sp>
        <p:sp>
          <p:nvSpPr>
            <p:cNvPr id="32782"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eaLnBrk="1" hangingPunct="1">
                <a:spcBef>
                  <a:spcPct val="0"/>
                </a:spcBef>
                <a:defRPr/>
              </a:pPr>
              <a:endParaRPr lang="en-US"/>
            </a:p>
          </p:txBody>
        </p:sp>
        <p:sp>
          <p:nvSpPr>
            <p:cNvPr id="32783"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1" hangingPunct="1">
                <a:spcBef>
                  <a:spcPct val="0"/>
                </a:spcBef>
                <a:defRPr/>
              </a:pPr>
              <a:endParaRPr lang="en-US"/>
            </a:p>
          </p:txBody>
        </p:sp>
        <p:sp>
          <p:nvSpPr>
            <p:cNvPr id="32784"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spcBef>
                  <a:spcPct val="0"/>
                </a:spcBef>
                <a:defRPr/>
              </a:pPr>
              <a:endParaRPr lang="en-US"/>
            </a:p>
          </p:txBody>
        </p:sp>
        <p:sp>
          <p:nvSpPr>
            <p:cNvPr id="32785"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spcBef>
                  <a:spcPct val="0"/>
                </a:spcBef>
                <a:defRPr/>
              </a:pPr>
              <a:endParaRPr lang="en-US"/>
            </a:p>
          </p:txBody>
        </p:sp>
        <p:sp>
          <p:nvSpPr>
            <p:cNvPr id="32786"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spcBef>
                  <a:spcPct val="0"/>
                </a:spcBef>
                <a:defRPr/>
              </a:pPr>
              <a:endParaRPr lang="en-US"/>
            </a:p>
          </p:txBody>
        </p:sp>
        <p:sp>
          <p:nvSpPr>
            <p:cNvPr id="32787"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spcBef>
                  <a:spcPct val="0"/>
                </a:spcBef>
                <a:defRPr/>
              </a:pPr>
              <a:endParaRPr lang="en-US"/>
            </a:p>
          </p:txBody>
        </p:sp>
        <p:sp>
          <p:nvSpPr>
            <p:cNvPr id="32788"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spcBef>
                  <a:spcPct val="0"/>
                </a:spcBef>
                <a:defRPr/>
              </a:pPr>
              <a:endParaRPr lang="en-US"/>
            </a:p>
          </p:txBody>
        </p:sp>
        <p:sp>
          <p:nvSpPr>
            <p:cNvPr id="32789"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spcBef>
                  <a:spcPct val="0"/>
                </a:spcBef>
                <a:defRPr/>
              </a:pPr>
              <a:endParaRPr lang="en-US"/>
            </a:p>
          </p:txBody>
        </p:sp>
        <p:sp>
          <p:nvSpPr>
            <p:cNvPr id="32790"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spcBef>
                  <a:spcPct val="0"/>
                </a:spcBef>
                <a:defRPr/>
              </a:pPr>
              <a:endParaRPr lang="en-US"/>
            </a:p>
          </p:txBody>
        </p:sp>
        <p:sp>
          <p:nvSpPr>
            <p:cNvPr id="32791"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1" hangingPunct="1">
                <a:spcBef>
                  <a:spcPct val="0"/>
                </a:spcBef>
                <a:defRPr/>
              </a:pPr>
              <a:endParaRPr lang="en-US"/>
            </a:p>
          </p:txBody>
        </p:sp>
        <p:sp>
          <p:nvSpPr>
            <p:cNvPr id="32792"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spcBef>
                  <a:spcPct val="0"/>
                </a:spcBef>
                <a:defRPr/>
              </a:pPr>
              <a:endParaRPr lang="en-US"/>
            </a:p>
          </p:txBody>
        </p:sp>
        <p:sp>
          <p:nvSpPr>
            <p:cNvPr id="32793"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spcBef>
                  <a:spcPct val="0"/>
                </a:spcBef>
                <a:defRPr/>
              </a:pPr>
              <a:endParaRPr lang="en-US"/>
            </a:p>
          </p:txBody>
        </p:sp>
        <p:sp>
          <p:nvSpPr>
            <p:cNvPr id="32794"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spcBef>
                  <a:spcPct val="0"/>
                </a:spcBef>
                <a:defRPr/>
              </a:pPr>
              <a:endParaRPr lang="en-US"/>
            </a:p>
          </p:txBody>
        </p:sp>
        <p:sp>
          <p:nvSpPr>
            <p:cNvPr id="32795"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eaLnBrk="1" hangingPunct="1">
                <a:spcBef>
                  <a:spcPct val="0"/>
                </a:spcBef>
                <a:defRPr/>
              </a:pPr>
              <a:endParaRPr lang="en-US"/>
            </a:p>
          </p:txBody>
        </p:sp>
        <p:sp>
          <p:nvSpPr>
            <p:cNvPr id="32796"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eaLnBrk="1" hangingPunct="1">
                <a:spcBef>
                  <a:spcPct val="0"/>
                </a:spcBef>
                <a:defRPr/>
              </a:pPr>
              <a:endParaRPr lang="en-US"/>
            </a:p>
          </p:txBody>
        </p:sp>
        <p:sp>
          <p:nvSpPr>
            <p:cNvPr id="32797"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eaLnBrk="1" hangingPunct="1">
                <a:spcBef>
                  <a:spcPct val="0"/>
                </a:spcBef>
                <a:defRPr/>
              </a:pPr>
              <a:endParaRPr lang="en-US"/>
            </a:p>
          </p:txBody>
        </p:sp>
        <p:sp>
          <p:nvSpPr>
            <p:cNvPr id="32798"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spcBef>
                  <a:spcPct val="0"/>
                </a:spcBef>
                <a:defRPr/>
              </a:pPr>
              <a:endParaRPr lang="en-US"/>
            </a:p>
          </p:txBody>
        </p:sp>
        <p:sp>
          <p:nvSpPr>
            <p:cNvPr id="32799"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spcBef>
                  <a:spcPct val="0"/>
                </a:spcBef>
                <a:defRPr/>
              </a:pPr>
              <a:endParaRPr lang="en-US"/>
            </a:p>
          </p:txBody>
        </p:sp>
        <p:sp>
          <p:nvSpPr>
            <p:cNvPr id="32800"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eaLnBrk="1" hangingPunct="1">
                <a:spcBef>
                  <a:spcPct val="0"/>
                </a:spcBef>
                <a:defRPr/>
              </a:pPr>
              <a:endParaRPr lang="en-US"/>
            </a:p>
          </p:txBody>
        </p:sp>
        <p:sp>
          <p:nvSpPr>
            <p:cNvPr id="32801"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spcBef>
                  <a:spcPct val="0"/>
                </a:spcBef>
                <a:defRPr/>
              </a:pPr>
              <a:endParaRPr lang="en-US"/>
            </a:p>
          </p:txBody>
        </p:sp>
        <p:sp>
          <p:nvSpPr>
            <p:cNvPr id="32802"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eaLnBrk="1" hangingPunct="1">
                <a:spcBef>
                  <a:spcPct val="0"/>
                </a:spcBef>
                <a:defRPr/>
              </a:pPr>
              <a:endParaRPr lang="en-US"/>
            </a:p>
          </p:txBody>
        </p:sp>
        <p:sp>
          <p:nvSpPr>
            <p:cNvPr id="32803"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eaLnBrk="1" hangingPunct="1">
                <a:spcBef>
                  <a:spcPct val="0"/>
                </a:spcBef>
                <a:defRPr/>
              </a:pPr>
              <a:endParaRPr lang="en-US"/>
            </a:p>
          </p:txBody>
        </p:sp>
        <p:sp>
          <p:nvSpPr>
            <p:cNvPr id="32804"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1" hangingPunct="1">
                <a:spcBef>
                  <a:spcPct val="0"/>
                </a:spcBef>
                <a:defRPr/>
              </a:pPr>
              <a:endParaRPr lang="en-US"/>
            </a:p>
          </p:txBody>
        </p:sp>
      </p:grpSp>
      <p:sp>
        <p:nvSpPr>
          <p:cNvPr id="32805"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806"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807"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latin typeface="+mn-lt"/>
              </a:defRPr>
            </a:lvl1pPr>
          </a:lstStyle>
          <a:p>
            <a:pPr>
              <a:defRPr/>
            </a:pPr>
            <a:endParaRPr lang="en-US"/>
          </a:p>
        </p:txBody>
      </p:sp>
      <p:sp>
        <p:nvSpPr>
          <p:cNvPr id="32808"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spcBef>
                <a:spcPct val="0"/>
              </a:spcBef>
              <a:defRPr sz="1200">
                <a:latin typeface="+mn-lt"/>
              </a:defRPr>
            </a:lvl1pPr>
          </a:lstStyle>
          <a:p>
            <a:pPr>
              <a:defRPr/>
            </a:pPr>
            <a:endParaRPr lang="en-US"/>
          </a:p>
        </p:txBody>
      </p:sp>
      <p:sp>
        <p:nvSpPr>
          <p:cNvPr id="32809"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a:latin typeface="+mn-lt"/>
              </a:defRPr>
            </a:lvl1pPr>
          </a:lstStyle>
          <a:p>
            <a:pPr>
              <a:defRPr/>
            </a:pPr>
            <a:fld id="{CC0CBAC1-C025-49F5-98AD-E6AD5282267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3"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mtnstopshiv.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2.emf"/><Relationship Id="rId4" Type="http://schemas.openxmlformats.org/officeDocument/2006/relationships/oleObject" Target="../embeddings/oleObject3.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3.emf"/><Relationship Id="rId4" Type="http://schemas.openxmlformats.org/officeDocument/2006/relationships/oleObject" Target="../embeddings/oleObject4.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hallwb@mwri.magee.edu"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mailto:eat-a-chocolate@works-everytime.com" TargetMode="External"/><Relationship Id="rId5" Type="http://schemas.openxmlformats.org/officeDocument/2006/relationships/hyperlink" Target="mailto:mbeamer@mwri.magee.edu" TargetMode="External"/><Relationship Id="rId4" Type="http://schemas.openxmlformats.org/officeDocument/2006/relationships/hyperlink" Target="mailto:lrabe@mwri.magee.edu"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914400"/>
            <a:ext cx="7772400" cy="974725"/>
          </a:xfrm>
        </p:spPr>
        <p:txBody>
          <a:bodyPr/>
          <a:lstStyle/>
          <a:p>
            <a:pPr eaLnBrk="1" hangingPunct="1">
              <a:defRPr/>
            </a:pPr>
            <a:r>
              <a:rPr lang="en-US" b="1" dirty="0" smtClean="0"/>
              <a:t>Laboratory Training</a:t>
            </a:r>
            <a:r>
              <a:rPr lang="en-US" dirty="0" smtClean="0"/>
              <a:t> </a:t>
            </a:r>
          </a:p>
        </p:txBody>
      </p:sp>
      <p:sp>
        <p:nvSpPr>
          <p:cNvPr id="2051" name="Rectangle 3"/>
          <p:cNvSpPr>
            <a:spLocks noGrp="1" noChangeArrowheads="1"/>
          </p:cNvSpPr>
          <p:nvPr>
            <p:ph type="subTitle" idx="1"/>
          </p:nvPr>
        </p:nvSpPr>
        <p:spPr>
          <a:xfrm>
            <a:off x="2133600" y="2590800"/>
            <a:ext cx="4572000" cy="685800"/>
          </a:xfrm>
        </p:spPr>
        <p:txBody>
          <a:bodyPr/>
          <a:lstStyle/>
          <a:p>
            <a:pPr eaLnBrk="1" hangingPunct="1">
              <a:defRPr/>
            </a:pPr>
            <a:r>
              <a:rPr lang="en-US" dirty="0" smtClean="0"/>
              <a:t>MTN-027</a:t>
            </a:r>
          </a:p>
        </p:txBody>
      </p:sp>
      <p:sp>
        <p:nvSpPr>
          <p:cNvPr id="4100" name="Text Box 4"/>
          <p:cNvSpPr txBox="1">
            <a:spLocks noChangeArrowheads="1"/>
          </p:cNvSpPr>
          <p:nvPr/>
        </p:nvSpPr>
        <p:spPr bwMode="auto">
          <a:xfrm>
            <a:off x="1752600" y="4076700"/>
            <a:ext cx="579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50000"/>
              </a:spcBef>
            </a:pPr>
            <a:endParaRPr lang="en-US">
              <a:latin typeface="Tahoma" pitchFamily="34" charset="0"/>
            </a:endParaRPr>
          </a:p>
        </p:txBody>
      </p:sp>
      <p:sp>
        <p:nvSpPr>
          <p:cNvPr id="4101" name="Text Box 5"/>
          <p:cNvSpPr txBox="1">
            <a:spLocks noChangeArrowheads="1"/>
          </p:cNvSpPr>
          <p:nvPr/>
        </p:nvSpPr>
        <p:spPr bwMode="auto">
          <a:xfrm>
            <a:off x="2057400" y="3505200"/>
            <a:ext cx="49530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a:spcBef>
                <a:spcPct val="0"/>
              </a:spcBef>
            </a:pPr>
            <a:r>
              <a:rPr lang="en-US" dirty="0">
                <a:latin typeface="Tahoma" pitchFamily="34" charset="0"/>
              </a:rPr>
              <a:t>Wayne Hall</a:t>
            </a:r>
          </a:p>
          <a:p>
            <a:pPr algn="ctr">
              <a:spcBef>
                <a:spcPct val="0"/>
              </a:spcBef>
            </a:pPr>
            <a:r>
              <a:rPr lang="en-US" dirty="0">
                <a:latin typeface="Tahoma" pitchFamily="34" charset="0"/>
              </a:rPr>
              <a:t>MTN Network Laboratory</a:t>
            </a:r>
          </a:p>
          <a:p>
            <a:pPr algn="ctr">
              <a:spcBef>
                <a:spcPct val="0"/>
              </a:spcBef>
            </a:pPr>
            <a:r>
              <a:rPr lang="en-US" dirty="0">
                <a:latin typeface="Tahoma" pitchFamily="34" charset="0"/>
              </a:rPr>
              <a:t>Magee-</a:t>
            </a:r>
            <a:r>
              <a:rPr lang="en-US" dirty="0" err="1">
                <a:latin typeface="Tahoma" pitchFamily="34" charset="0"/>
              </a:rPr>
              <a:t>Womens</a:t>
            </a:r>
            <a:r>
              <a:rPr lang="en-US" dirty="0">
                <a:latin typeface="Tahoma" pitchFamily="34" charset="0"/>
              </a:rPr>
              <a:t> Research Institute</a:t>
            </a:r>
          </a:p>
          <a:p>
            <a:pPr algn="ctr">
              <a:spcBef>
                <a:spcPct val="0"/>
              </a:spcBef>
            </a:pPr>
            <a:r>
              <a:rPr lang="en-US" dirty="0">
                <a:latin typeface="Tahoma" pitchFamily="34" charset="0"/>
              </a:rPr>
              <a:t>Pittsburgh, PA</a:t>
            </a:r>
          </a:p>
          <a:p>
            <a:pPr>
              <a:spcBef>
                <a:spcPct val="50000"/>
              </a:spcBef>
            </a:pPr>
            <a:endParaRPr lang="en-US" dirty="0">
              <a:latin typeface="Tahoma"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20638"/>
            <a:ext cx="8229600" cy="1143000"/>
          </a:xfrm>
        </p:spPr>
        <p:txBody>
          <a:bodyPr/>
          <a:lstStyle/>
          <a:p>
            <a:pPr marL="838200" indent="-838200" algn="l" eaLnBrk="1" hangingPunct="1"/>
            <a:r>
              <a:rPr lang="en-US" sz="3200" b="1" dirty="0" smtClean="0"/>
              <a:t>9.5 Urine Specimen Collection</a:t>
            </a:r>
            <a:endParaRPr lang="en-US" sz="3200" b="1" i="1" dirty="0" smtClean="0"/>
          </a:p>
        </p:txBody>
      </p:sp>
      <p:sp>
        <p:nvSpPr>
          <p:cNvPr id="15363" name="Rectangle 3"/>
          <p:cNvSpPr>
            <a:spLocks noGrp="1" noChangeArrowheads="1"/>
          </p:cNvSpPr>
          <p:nvPr>
            <p:ph type="body" idx="1"/>
          </p:nvPr>
        </p:nvSpPr>
        <p:spPr>
          <a:xfrm>
            <a:off x="163286" y="1295400"/>
            <a:ext cx="8991600" cy="4876800"/>
          </a:xfrm>
        </p:spPr>
        <p:txBody>
          <a:bodyPr/>
          <a:lstStyle/>
          <a:p>
            <a:pPr eaLnBrk="1" hangingPunct="1">
              <a:lnSpc>
                <a:spcPct val="90000"/>
              </a:lnSpc>
              <a:buFont typeface="Wingdings 3" pitchFamily="18" charset="2"/>
              <a:buChar char="Ê"/>
              <a:defRPr/>
            </a:pPr>
            <a:r>
              <a:rPr lang="en-US" sz="2400" dirty="0" smtClean="0"/>
              <a:t>Participant should </a:t>
            </a:r>
            <a:r>
              <a:rPr lang="en-US" sz="2400" b="1" dirty="0" smtClean="0"/>
              <a:t>not</a:t>
            </a:r>
            <a:r>
              <a:rPr lang="en-US" sz="2400" dirty="0" smtClean="0"/>
              <a:t> have urinated within one hour prior to urine collection </a:t>
            </a:r>
          </a:p>
          <a:p>
            <a:pPr eaLnBrk="1" hangingPunct="1">
              <a:lnSpc>
                <a:spcPct val="90000"/>
              </a:lnSpc>
              <a:buFont typeface="Wingdings 3" pitchFamily="18" charset="2"/>
              <a:buChar char="Ê"/>
              <a:defRPr/>
            </a:pPr>
            <a:endParaRPr lang="en-US" sz="2400" dirty="0" smtClean="0"/>
          </a:p>
          <a:p>
            <a:pPr eaLnBrk="1" hangingPunct="1">
              <a:lnSpc>
                <a:spcPct val="90000"/>
              </a:lnSpc>
              <a:buFont typeface="Wingdings 3" pitchFamily="18" charset="2"/>
              <a:buChar char="Ê"/>
              <a:defRPr/>
            </a:pPr>
            <a:r>
              <a:rPr lang="en-US" sz="2400" dirty="0" smtClean="0"/>
              <a:t>Collect in a sterile, plastic, preservative-free screw-top urine collection cup labeled with a PTID label.</a:t>
            </a:r>
          </a:p>
          <a:p>
            <a:pPr eaLnBrk="1" hangingPunct="1">
              <a:lnSpc>
                <a:spcPct val="90000"/>
              </a:lnSpc>
              <a:buFont typeface="Wingdings 3" pitchFamily="18" charset="2"/>
              <a:buChar char="Ê"/>
              <a:defRPr/>
            </a:pPr>
            <a:endParaRPr lang="en-US" sz="2400" dirty="0" smtClean="0"/>
          </a:p>
          <a:p>
            <a:pPr eaLnBrk="1" hangingPunct="1">
              <a:lnSpc>
                <a:spcPct val="90000"/>
              </a:lnSpc>
              <a:buFont typeface="Wingdings 3" pitchFamily="18" charset="2"/>
              <a:buChar char="Ê"/>
              <a:defRPr/>
            </a:pPr>
            <a:r>
              <a:rPr lang="en-US" sz="2400" dirty="0" smtClean="0"/>
              <a:t>Instruct the participant </a:t>
            </a:r>
            <a:r>
              <a:rPr lang="en-US" sz="2400" b="1" dirty="0" smtClean="0"/>
              <a:t>not</a:t>
            </a:r>
            <a:r>
              <a:rPr lang="en-US" sz="2400" dirty="0" smtClean="0"/>
              <a:t> to clean the labia. </a:t>
            </a:r>
          </a:p>
          <a:p>
            <a:pPr eaLnBrk="1" hangingPunct="1">
              <a:lnSpc>
                <a:spcPct val="90000"/>
              </a:lnSpc>
              <a:buFont typeface="Wingdings 3" pitchFamily="18" charset="2"/>
              <a:buChar char="Ê"/>
              <a:defRPr/>
            </a:pPr>
            <a:endParaRPr lang="en-US" sz="2400" dirty="0" smtClean="0"/>
          </a:p>
          <a:p>
            <a:pPr eaLnBrk="1" hangingPunct="1">
              <a:lnSpc>
                <a:spcPct val="90000"/>
              </a:lnSpc>
              <a:buFont typeface="Wingdings 3" pitchFamily="18" charset="2"/>
              <a:buChar char="Ê"/>
              <a:defRPr/>
            </a:pPr>
            <a:r>
              <a:rPr lang="en-US" sz="2400" dirty="0" smtClean="0"/>
              <a:t>Collect a mid-stream urine when collecting for urinalysis</a:t>
            </a:r>
            <a:r>
              <a:rPr lang="en-US" sz="2400" dirty="0"/>
              <a:t>, culture, and/or pregnancy </a:t>
            </a:r>
            <a:r>
              <a:rPr lang="en-US" sz="2400" dirty="0" smtClean="0"/>
              <a:t>test. </a:t>
            </a:r>
          </a:p>
        </p:txBody>
      </p:sp>
      <p:sp>
        <p:nvSpPr>
          <p:cNvPr id="14340" name="Slide Number Placeholder 1"/>
          <p:cNvSpPr>
            <a:spLocks noGrp="1"/>
          </p:cNvSpPr>
          <p:nvPr>
            <p:ph type="sldNum" sz="quarter" idx="12"/>
          </p:nvPr>
        </p:nvSpPr>
        <p:spPr>
          <a:xfrm>
            <a:off x="8382000" y="6381750"/>
            <a:ext cx="4572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fld id="{ECC31F13-0E95-4A64-BBD8-42D597CF0F8F}" type="slidenum">
              <a:rPr lang="en-US" smtClean="0"/>
              <a:pPr/>
              <a:t>10</a:t>
            </a:fld>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97971" y="533400"/>
            <a:ext cx="9067800" cy="5715000"/>
          </a:xfrm>
        </p:spPr>
        <p:txBody>
          <a:bodyPr/>
          <a:lstStyle/>
          <a:p>
            <a:pPr eaLnBrk="1" hangingPunct="1">
              <a:buFont typeface="Symbol" pitchFamily="18" charset="2"/>
              <a:buNone/>
            </a:pPr>
            <a:r>
              <a:rPr lang="en-US" b="1" dirty="0" smtClean="0"/>
              <a:t>9.5.1 hCG Pregnancy Test</a:t>
            </a:r>
          </a:p>
          <a:p>
            <a:pPr lvl="1" eaLnBrk="1" hangingPunct="1">
              <a:buFont typeface="Wingdings" pitchFamily="2" charset="2"/>
              <a:buChar char="Ø"/>
            </a:pPr>
            <a:r>
              <a:rPr lang="en-US" dirty="0" smtClean="0"/>
              <a:t>Kits that can be used: </a:t>
            </a:r>
          </a:p>
          <a:p>
            <a:pPr lvl="2" eaLnBrk="1" hangingPunct="1">
              <a:buFont typeface="Wingdings" pitchFamily="2" charset="2"/>
              <a:buChar char="v"/>
            </a:pPr>
            <a:r>
              <a:rPr lang="en-US" sz="2300" dirty="0" err="1" smtClean="0"/>
              <a:t>Quidel</a:t>
            </a:r>
            <a:r>
              <a:rPr lang="en-US" sz="2300" dirty="0" smtClean="0"/>
              <a:t> </a:t>
            </a:r>
            <a:r>
              <a:rPr lang="en-US" sz="2300" dirty="0" err="1" smtClean="0"/>
              <a:t>QuickVue</a:t>
            </a:r>
            <a:r>
              <a:rPr lang="en-US" sz="2300" dirty="0" smtClean="0"/>
              <a:t> Combo hCG urine/serum pregnancy test</a:t>
            </a:r>
          </a:p>
          <a:p>
            <a:pPr lvl="2" eaLnBrk="1" hangingPunct="1">
              <a:buFont typeface="Wingdings" pitchFamily="2" charset="2"/>
              <a:buChar char="v"/>
            </a:pPr>
            <a:r>
              <a:rPr lang="en-US" sz="2300" dirty="0" err="1" smtClean="0"/>
              <a:t>Quidel</a:t>
            </a:r>
            <a:r>
              <a:rPr lang="en-US" sz="2300" dirty="0" smtClean="0"/>
              <a:t> </a:t>
            </a:r>
            <a:r>
              <a:rPr lang="en-US" sz="2300" dirty="0" err="1" smtClean="0"/>
              <a:t>QuickVue</a:t>
            </a:r>
            <a:r>
              <a:rPr lang="en-US" sz="2300" dirty="0" smtClean="0"/>
              <a:t> One-Step hCG urine  </a:t>
            </a:r>
          </a:p>
          <a:p>
            <a:pPr lvl="2" eaLnBrk="1" hangingPunct="1">
              <a:buFont typeface="Wingdings" pitchFamily="2" charset="2"/>
              <a:buChar char="v"/>
            </a:pPr>
            <a:r>
              <a:rPr lang="en-US" sz="2300" dirty="0" smtClean="0"/>
              <a:t>Fisher HealthCare Sure-</a:t>
            </a:r>
            <a:r>
              <a:rPr lang="en-US" sz="2300" dirty="0" err="1" smtClean="0"/>
              <a:t>Vue</a:t>
            </a:r>
            <a:r>
              <a:rPr lang="en-US" sz="2300" dirty="0" smtClean="0"/>
              <a:t> Urine hCG</a:t>
            </a:r>
          </a:p>
          <a:p>
            <a:pPr lvl="1" eaLnBrk="1" hangingPunct="1">
              <a:buFont typeface="Wingdings" pitchFamily="2" charset="2"/>
              <a:buChar char="Ø"/>
            </a:pPr>
            <a:r>
              <a:rPr lang="en-US" dirty="0" smtClean="0"/>
              <a:t>Testing done at local/clinic lab </a:t>
            </a:r>
          </a:p>
          <a:p>
            <a:pPr lvl="1" eaLnBrk="1" hangingPunct="1">
              <a:buFont typeface="Wingdings" pitchFamily="2" charset="2"/>
              <a:buChar char="Ø"/>
            </a:pPr>
            <a:r>
              <a:rPr lang="en-US" dirty="0" smtClean="0"/>
              <a:t>Interfering factors</a:t>
            </a:r>
          </a:p>
          <a:p>
            <a:pPr lvl="2" eaLnBrk="1" hangingPunct="1">
              <a:buFont typeface="Wingdings" pitchFamily="2" charset="2"/>
              <a:buChar char="v"/>
            </a:pPr>
            <a:r>
              <a:rPr lang="en-US" dirty="0" smtClean="0"/>
              <a:t> Excess blood  or extreme cloudiness due to amorphous or mucus</a:t>
            </a:r>
          </a:p>
          <a:p>
            <a:pPr lvl="3" eaLnBrk="1" hangingPunct="1">
              <a:buFont typeface="Wingdings" pitchFamily="2" charset="2"/>
              <a:buChar char="§"/>
            </a:pPr>
            <a:r>
              <a:rPr lang="en-US" dirty="0" smtClean="0"/>
              <a:t>spin down and perform test on urine supernatant </a:t>
            </a:r>
          </a:p>
          <a:p>
            <a:pPr lvl="2" eaLnBrk="1" hangingPunct="1">
              <a:buFont typeface="Wingdings" pitchFamily="2" charset="2"/>
              <a:buChar char="v"/>
            </a:pPr>
            <a:r>
              <a:rPr lang="en-US" dirty="0" smtClean="0"/>
              <a:t>Gross hemolysis making the test difficult to read </a:t>
            </a:r>
          </a:p>
          <a:p>
            <a:pPr lvl="3" eaLnBrk="1" hangingPunct="1">
              <a:buFont typeface="Wingdings" pitchFamily="2" charset="2"/>
              <a:buChar char="§"/>
            </a:pPr>
            <a:r>
              <a:rPr lang="en-US" dirty="0" smtClean="0"/>
              <a:t>Urine will need recollected.</a:t>
            </a:r>
          </a:p>
          <a:p>
            <a:pPr lvl="1" eaLnBrk="1" hangingPunct="1">
              <a:buFont typeface="Symbol" pitchFamily="18" charset="2"/>
              <a:buChar char="¨"/>
            </a:pPr>
            <a:endParaRPr lang="en-US" dirty="0" smtClean="0"/>
          </a:p>
          <a:p>
            <a:pPr lvl="1" eaLnBrk="1" hangingPunct="1">
              <a:buFont typeface="Symbol" pitchFamily="18" charset="2"/>
              <a:buChar char="¨"/>
            </a:pPr>
            <a:endParaRPr lang="en-US" dirty="0" smtClean="0"/>
          </a:p>
        </p:txBody>
      </p:sp>
      <p:sp>
        <p:nvSpPr>
          <p:cNvPr id="1536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fld id="{A181EC8A-4423-402E-8D36-F8A5CEFE67F0}" type="slidenum">
              <a:rPr lang="en-US" smtClean="0"/>
              <a:pPr/>
              <a:t>11</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3">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36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229600" cy="1143000"/>
          </a:xfrm>
        </p:spPr>
        <p:txBody>
          <a:bodyPr/>
          <a:lstStyle/>
          <a:p>
            <a:pPr algn="l"/>
            <a:r>
              <a:rPr lang="en-US" sz="3200" b="1" dirty="0" smtClean="0"/>
              <a:t>9.5.2  Urine Dipstick UA</a:t>
            </a:r>
            <a:endParaRPr lang="en-US" sz="3200" b="1" dirty="0"/>
          </a:p>
        </p:txBody>
      </p:sp>
      <p:sp>
        <p:nvSpPr>
          <p:cNvPr id="3" name="Content Placeholder 2"/>
          <p:cNvSpPr>
            <a:spLocks noGrp="1"/>
          </p:cNvSpPr>
          <p:nvPr>
            <p:ph idx="1"/>
          </p:nvPr>
        </p:nvSpPr>
        <p:spPr>
          <a:xfrm>
            <a:off x="276225" y="1752600"/>
            <a:ext cx="8229600" cy="1295400"/>
          </a:xfrm>
        </p:spPr>
        <p:txBody>
          <a:bodyPr/>
          <a:lstStyle/>
          <a:p>
            <a:r>
              <a:rPr lang="en-US" sz="2800" dirty="0" smtClean="0"/>
              <a:t>Only Leukocytes, Nitrites, Protein, and Glucose  are recorded.</a:t>
            </a:r>
          </a:p>
          <a:p>
            <a:pPr marL="914400" lvl="2" indent="0">
              <a:buNone/>
            </a:pPr>
            <a:endParaRPr lang="en-US" dirty="0" smtClean="0"/>
          </a:p>
          <a:p>
            <a:pPr marL="457200" lvl="1" indent="0">
              <a:buNone/>
            </a:pPr>
            <a:endParaRPr lang="en-US" dirty="0"/>
          </a:p>
        </p:txBody>
      </p:sp>
      <p:sp>
        <p:nvSpPr>
          <p:cNvPr id="4" name="Slide Number Placeholder 3"/>
          <p:cNvSpPr>
            <a:spLocks noGrp="1"/>
          </p:cNvSpPr>
          <p:nvPr>
            <p:ph type="sldNum" sz="quarter" idx="12"/>
          </p:nvPr>
        </p:nvSpPr>
        <p:spPr>
          <a:xfrm>
            <a:off x="6553200" y="6248400"/>
            <a:ext cx="2133600" cy="476250"/>
          </a:xfrm>
        </p:spPr>
        <p:txBody>
          <a:bodyPr/>
          <a:lstStyle/>
          <a:p>
            <a:pPr>
              <a:defRPr/>
            </a:pPr>
            <a:fld id="{3C309E61-22B0-4E57-9A46-E2F346BA0DDE}" type="slidenum">
              <a:rPr lang="en-US" smtClean="0"/>
              <a:pPr>
                <a:defRPr/>
              </a:pPr>
              <a:t>12</a:t>
            </a:fld>
            <a:endParaRPr lang="en-US"/>
          </a:p>
        </p:txBody>
      </p:sp>
      <p:sp>
        <p:nvSpPr>
          <p:cNvPr id="5" name="Title 1"/>
          <p:cNvSpPr txBox="1">
            <a:spLocks/>
          </p:cNvSpPr>
          <p:nvPr/>
        </p:nvSpPr>
        <p:spPr bwMode="auto">
          <a:xfrm>
            <a:off x="304800" y="3200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3200" b="1" kern="0" dirty="0" smtClean="0"/>
              <a:t>9.5.3  Urine Culture</a:t>
            </a:r>
            <a:endParaRPr lang="en-US" sz="3200" b="1" kern="0" dirty="0"/>
          </a:p>
        </p:txBody>
      </p:sp>
      <p:sp>
        <p:nvSpPr>
          <p:cNvPr id="6" name="Content Placeholder 2"/>
          <p:cNvSpPr txBox="1">
            <a:spLocks/>
          </p:cNvSpPr>
          <p:nvPr/>
        </p:nvSpPr>
        <p:spPr bwMode="auto">
          <a:xfrm>
            <a:off x="151039" y="4343400"/>
            <a:ext cx="8850086" cy="140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kern="0" dirty="0" smtClean="0"/>
              <a:t>Perform only if clinically indicated (symptomatic) </a:t>
            </a:r>
          </a:p>
          <a:p>
            <a:r>
              <a:rPr lang="en-US" sz="2800" kern="0" dirty="0" smtClean="0"/>
              <a:t>Collect a mid-stream urine</a:t>
            </a:r>
          </a:p>
        </p:txBody>
      </p:sp>
    </p:spTree>
    <p:extLst>
      <p:ext uri="{BB962C8B-B14F-4D97-AF65-F5344CB8AC3E}">
        <p14:creationId xmlns:p14="http://schemas.microsoft.com/office/powerpoint/2010/main" val="6247543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6200" y="-76200"/>
            <a:ext cx="8229600" cy="873642"/>
          </a:xfrm>
        </p:spPr>
        <p:txBody>
          <a:bodyPr/>
          <a:lstStyle/>
          <a:p>
            <a:pPr algn="l" eaLnBrk="1" hangingPunct="1"/>
            <a:r>
              <a:rPr lang="en-US" sz="3200" b="1" dirty="0" smtClean="0"/>
              <a:t>9.6 Blood Collection:</a:t>
            </a:r>
          </a:p>
        </p:txBody>
      </p:sp>
      <p:sp>
        <p:nvSpPr>
          <p:cNvPr id="17411" name="Rectangle 3"/>
          <p:cNvSpPr>
            <a:spLocks noGrp="1" noChangeArrowheads="1"/>
          </p:cNvSpPr>
          <p:nvPr>
            <p:ph type="body" idx="1"/>
          </p:nvPr>
        </p:nvSpPr>
        <p:spPr>
          <a:xfrm>
            <a:off x="0" y="304800"/>
            <a:ext cx="9122229" cy="6172200"/>
          </a:xfrm>
        </p:spPr>
        <p:txBody>
          <a:bodyPr/>
          <a:lstStyle/>
          <a:p>
            <a:pPr marL="0" indent="0" eaLnBrk="1" hangingPunct="1">
              <a:buNone/>
              <a:defRPr/>
            </a:pPr>
            <a:endParaRPr lang="en-US" sz="2000" dirty="0" smtClean="0"/>
          </a:p>
          <a:p>
            <a:pPr eaLnBrk="1" hangingPunct="1">
              <a:buFont typeface="Wingdings" pitchFamily="2" charset="2"/>
              <a:buChar char="Ø"/>
              <a:defRPr/>
            </a:pPr>
            <a:r>
              <a:rPr lang="en-US" sz="2000" dirty="0" smtClean="0"/>
              <a:t>Serum Tests: </a:t>
            </a:r>
          </a:p>
          <a:p>
            <a:pPr lvl="1" eaLnBrk="1" hangingPunct="1">
              <a:buFont typeface="Wingdings" pitchFamily="2" charset="2"/>
              <a:buChar char="v"/>
              <a:defRPr/>
            </a:pPr>
            <a:r>
              <a:rPr lang="en-US" sz="1800" dirty="0" smtClean="0"/>
              <a:t>Gold top (serum separator), Tiger top (serum separator), or red top (plain no-additive) tube are all acceptable</a:t>
            </a:r>
          </a:p>
          <a:p>
            <a:pPr lvl="1" eaLnBrk="1" hangingPunct="1">
              <a:buFont typeface="Wingdings" pitchFamily="2" charset="2"/>
              <a:buChar char="v"/>
              <a:defRPr/>
            </a:pPr>
            <a:r>
              <a:rPr lang="en-US" sz="1800" dirty="0" smtClean="0"/>
              <a:t> Alanine transaminase (ALT), </a:t>
            </a:r>
            <a:r>
              <a:rPr lang="en-US" sz="1800" dirty="0"/>
              <a:t>Aspartate </a:t>
            </a:r>
            <a:r>
              <a:rPr lang="en-US" sz="1800" dirty="0" smtClean="0"/>
              <a:t>aminotransferase (AST), Creatinine, Syphilis, </a:t>
            </a:r>
            <a:r>
              <a:rPr lang="en-US" sz="1800" dirty="0" err="1" smtClean="0"/>
              <a:t>HBsAG</a:t>
            </a:r>
            <a:r>
              <a:rPr lang="en-US" sz="1800" dirty="0" smtClean="0"/>
              <a:t>, Anti-HCV, and HIV (EIA) testing.</a:t>
            </a:r>
          </a:p>
          <a:p>
            <a:pPr lvl="1" eaLnBrk="1" hangingPunct="1">
              <a:buFont typeface="Wingdings" pitchFamily="2" charset="2"/>
              <a:buChar char="v"/>
              <a:defRPr/>
            </a:pPr>
            <a:endParaRPr lang="en-US" sz="1800" dirty="0" smtClean="0"/>
          </a:p>
          <a:p>
            <a:pPr eaLnBrk="1" hangingPunct="1">
              <a:buFont typeface="Wingdings" panose="05000000000000000000" pitchFamily="2" charset="2"/>
              <a:buChar char="Ø"/>
              <a:defRPr/>
            </a:pPr>
            <a:r>
              <a:rPr lang="en-US" sz="2000" dirty="0" smtClean="0"/>
              <a:t>Lithium Heparin Plasma: </a:t>
            </a:r>
            <a:r>
              <a:rPr lang="en-US" sz="1800" dirty="0" smtClean="0"/>
              <a:t>Light Green top </a:t>
            </a:r>
          </a:p>
          <a:p>
            <a:pPr lvl="1" eaLnBrk="1" hangingPunct="1">
              <a:buFont typeface="Wingdings" panose="05000000000000000000" pitchFamily="2" charset="2"/>
              <a:buChar char="v"/>
              <a:defRPr/>
            </a:pPr>
            <a:r>
              <a:rPr lang="en-US" sz="1800" dirty="0" smtClean="0"/>
              <a:t>invert </a:t>
            </a:r>
            <a:r>
              <a:rPr lang="en-US" sz="1800" dirty="0"/>
              <a:t>at least </a:t>
            </a:r>
            <a:r>
              <a:rPr lang="en-US" sz="1800" dirty="0" smtClean="0"/>
              <a:t>8 </a:t>
            </a:r>
            <a:r>
              <a:rPr lang="en-US" sz="1800" dirty="0"/>
              <a:t>times after specimen </a:t>
            </a:r>
            <a:r>
              <a:rPr lang="en-US" sz="1800" dirty="0" smtClean="0"/>
              <a:t>collection</a:t>
            </a:r>
          </a:p>
          <a:p>
            <a:pPr lvl="1" eaLnBrk="1" hangingPunct="1">
              <a:buFont typeface="Wingdings" panose="05000000000000000000" pitchFamily="2" charset="2"/>
              <a:buChar char="v"/>
              <a:defRPr/>
            </a:pPr>
            <a:r>
              <a:rPr lang="en-US" sz="1800" dirty="0" smtClean="0"/>
              <a:t> </a:t>
            </a:r>
            <a:r>
              <a:rPr lang="en-US" sz="1800" dirty="0"/>
              <a:t>May be the tube of choice for </a:t>
            </a:r>
            <a:r>
              <a:rPr lang="en-US" sz="1800" dirty="0" smtClean="0"/>
              <a:t>Chemistry samples (ALT</a:t>
            </a:r>
            <a:r>
              <a:rPr lang="en-US" sz="1800" dirty="0"/>
              <a:t>, AST, &amp; </a:t>
            </a:r>
            <a:r>
              <a:rPr lang="en-US" sz="1800" dirty="0" smtClean="0"/>
              <a:t>Creatinine)</a:t>
            </a:r>
          </a:p>
          <a:p>
            <a:pPr marL="457200" lvl="1" indent="0" eaLnBrk="1" hangingPunct="1">
              <a:buNone/>
              <a:defRPr/>
            </a:pPr>
            <a:r>
              <a:rPr lang="en-US" sz="1800" dirty="0" smtClean="0"/>
              <a:t> </a:t>
            </a:r>
          </a:p>
          <a:p>
            <a:pPr eaLnBrk="1" hangingPunct="1">
              <a:buFont typeface="Wingdings" pitchFamily="2" charset="2"/>
              <a:buChar char="Ø"/>
              <a:defRPr/>
            </a:pPr>
            <a:r>
              <a:rPr lang="en-US" sz="2000" dirty="0" smtClean="0"/>
              <a:t> EDTA Plasma: </a:t>
            </a:r>
            <a:r>
              <a:rPr lang="en-US" sz="1800" dirty="0" smtClean="0"/>
              <a:t>Purple top (4ml &amp; 10 ml tubes)</a:t>
            </a:r>
          </a:p>
          <a:p>
            <a:pPr lvl="1" eaLnBrk="1" hangingPunct="1">
              <a:buFont typeface="Wingdings" pitchFamily="2" charset="2"/>
              <a:buChar char="v"/>
              <a:defRPr/>
            </a:pPr>
            <a:r>
              <a:rPr lang="en-US" sz="1800" dirty="0" smtClean="0"/>
              <a:t>invert at least 8 times after specimen collection </a:t>
            </a:r>
          </a:p>
          <a:p>
            <a:pPr lvl="1" eaLnBrk="1" hangingPunct="1">
              <a:buFont typeface="Wingdings" pitchFamily="2" charset="2"/>
              <a:buChar char="v"/>
              <a:defRPr/>
            </a:pPr>
            <a:r>
              <a:rPr lang="en-US" sz="1800" dirty="0" smtClean="0"/>
              <a:t>Hematology, HIV testing, Plasma Archive &amp; PK</a:t>
            </a:r>
          </a:p>
          <a:p>
            <a:pPr lvl="1" eaLnBrk="1" hangingPunct="1">
              <a:buNone/>
              <a:defRPr/>
            </a:pPr>
            <a:endParaRPr lang="en-US" sz="2200" dirty="0"/>
          </a:p>
          <a:p>
            <a:pPr eaLnBrk="1" hangingPunct="1">
              <a:buFont typeface="Wingdings" panose="05000000000000000000" pitchFamily="2" charset="2"/>
              <a:buChar char="Ø"/>
              <a:defRPr/>
            </a:pPr>
            <a:r>
              <a:rPr lang="en-US" sz="2000" dirty="0"/>
              <a:t>Sodium Citrate </a:t>
            </a:r>
            <a:endParaRPr lang="en-US" sz="2000" dirty="0" smtClean="0"/>
          </a:p>
          <a:p>
            <a:pPr lvl="1" eaLnBrk="1" hangingPunct="1">
              <a:buFont typeface="Wingdings" panose="05000000000000000000" pitchFamily="2" charset="2"/>
              <a:buChar char="v"/>
              <a:defRPr/>
            </a:pPr>
            <a:r>
              <a:rPr lang="en-US" sz="1800" dirty="0" smtClean="0"/>
              <a:t>Invert 3-4 times after collection</a:t>
            </a:r>
          </a:p>
          <a:p>
            <a:pPr lvl="1" eaLnBrk="1" hangingPunct="1">
              <a:buFont typeface="Wingdings" panose="05000000000000000000" pitchFamily="2" charset="2"/>
              <a:buChar char="v"/>
              <a:defRPr/>
            </a:pPr>
            <a:r>
              <a:rPr lang="en-US" sz="1800" dirty="0" smtClean="0">
                <a:ea typeface="Times New Roman"/>
              </a:rPr>
              <a:t>Used for Prothrombin Time (INR)</a:t>
            </a:r>
            <a:endParaRPr lang="en-US" sz="1800" dirty="0" smtClean="0"/>
          </a:p>
        </p:txBody>
      </p:sp>
      <p:sp>
        <p:nvSpPr>
          <p:cNvPr id="1638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fld id="{5E2E85AC-299A-4BA9-8736-9CCA225C8207}" type="slidenum">
              <a:rPr lang="en-US" smtClean="0"/>
              <a:pPr/>
              <a:t>13</a:t>
            </a:fld>
            <a:endParaRPr lang="en-US"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2819400"/>
          </a:xfrm>
        </p:spPr>
        <p:txBody>
          <a:bodyPr/>
          <a:lstStyle/>
          <a:p>
            <a:r>
              <a:rPr lang="en-US" sz="4800" dirty="0" smtClean="0"/>
              <a:t>Bottom Line…</a:t>
            </a:r>
            <a:br>
              <a:rPr lang="en-US" sz="4800" dirty="0" smtClean="0"/>
            </a:br>
            <a:r>
              <a:rPr lang="en-US" sz="4800" dirty="0" smtClean="0"/>
              <a:t>Draw the tubes required by your </a:t>
            </a:r>
            <a:r>
              <a:rPr lang="en-US" sz="4800" i="1" dirty="0" smtClean="0"/>
              <a:t>local </a:t>
            </a:r>
            <a:r>
              <a:rPr lang="en-US" sz="4800" i="1" dirty="0"/>
              <a:t>laboratory </a:t>
            </a:r>
            <a:r>
              <a:rPr lang="en-US" sz="4800" i="1" dirty="0" smtClean="0"/>
              <a:t>guidelines. </a:t>
            </a:r>
            <a:endParaRPr lang="en-US" sz="4800" dirty="0"/>
          </a:p>
        </p:txBody>
      </p:sp>
      <p:sp>
        <p:nvSpPr>
          <p:cNvPr id="4" name="Slide Number Placeholder 3"/>
          <p:cNvSpPr>
            <a:spLocks noGrp="1"/>
          </p:cNvSpPr>
          <p:nvPr>
            <p:ph type="sldNum" sz="quarter" idx="12"/>
          </p:nvPr>
        </p:nvSpPr>
        <p:spPr/>
        <p:txBody>
          <a:bodyPr/>
          <a:lstStyle/>
          <a:p>
            <a:pPr>
              <a:defRPr/>
            </a:pPr>
            <a:fld id="{3C309E61-22B0-4E57-9A46-E2F346BA0DDE}" type="slidenum">
              <a:rPr lang="en-US" smtClean="0"/>
              <a:pPr>
                <a:defRPr/>
              </a:pPr>
              <a:t>14</a:t>
            </a:fld>
            <a:endParaRPr lang="en-US"/>
          </a:p>
        </p:txBody>
      </p:sp>
    </p:spTree>
    <p:extLst>
      <p:ext uri="{BB962C8B-B14F-4D97-AF65-F5344CB8AC3E}">
        <p14:creationId xmlns:p14="http://schemas.microsoft.com/office/powerpoint/2010/main" val="1805016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839200" cy="4160838"/>
          </a:xfrm>
        </p:spPr>
        <p:txBody>
          <a:bodyPr/>
          <a:lstStyle/>
          <a:p>
            <a:pPr marL="457200" algn="l">
              <a:spcBef>
                <a:spcPts val="480"/>
              </a:spcBef>
              <a:spcAft>
                <a:spcPts val="0"/>
              </a:spcAft>
            </a:pPr>
            <a:r>
              <a:rPr lang="en-US" sz="2400" dirty="0" smtClean="0">
                <a:solidFill>
                  <a:srgbClr val="7030A0"/>
                </a:solidFill>
                <a:latin typeface="+mn-lt"/>
              </a:rPr>
              <a:t/>
            </a:r>
            <a:br>
              <a:rPr lang="en-US" sz="2400" dirty="0" smtClean="0">
                <a:solidFill>
                  <a:srgbClr val="7030A0"/>
                </a:solidFill>
                <a:latin typeface="+mn-lt"/>
              </a:rPr>
            </a:br>
            <a:r>
              <a:rPr lang="en-US" sz="3600" dirty="0" smtClean="0">
                <a:solidFill>
                  <a:schemeClr val="tx1"/>
                </a:solidFill>
                <a:latin typeface="+mn-lt"/>
              </a:rPr>
              <a:t>Tube </a:t>
            </a:r>
            <a:r>
              <a:rPr lang="en-US" sz="3600" dirty="0" smtClean="0">
                <a:solidFill>
                  <a:schemeClr val="tx1"/>
                </a:solidFill>
              </a:rPr>
              <a:t>o</a:t>
            </a:r>
            <a:r>
              <a:rPr lang="en-US" sz="3600" dirty="0" smtClean="0">
                <a:solidFill>
                  <a:schemeClr val="tx1"/>
                </a:solidFill>
                <a:ea typeface="Times New Roman"/>
              </a:rPr>
              <a:t>rder </a:t>
            </a:r>
            <a:r>
              <a:rPr lang="en-US" sz="3600" dirty="0">
                <a:solidFill>
                  <a:schemeClr val="tx1"/>
                </a:solidFill>
                <a:ea typeface="Times New Roman"/>
              </a:rPr>
              <a:t>of </a:t>
            </a:r>
            <a:r>
              <a:rPr lang="en-US" sz="3600" dirty="0" smtClean="0">
                <a:solidFill>
                  <a:schemeClr val="tx1"/>
                </a:solidFill>
                <a:ea typeface="Times New Roman"/>
              </a:rPr>
              <a:t>Blood draw</a:t>
            </a:r>
            <a:r>
              <a:rPr lang="en-US" sz="3600" dirty="0">
                <a:solidFill>
                  <a:schemeClr val="tx1"/>
                </a:solidFill>
                <a:ea typeface="Times New Roman"/>
              </a:rPr>
              <a:t>: </a:t>
            </a:r>
            <a:r>
              <a:rPr lang="en-US" sz="2400" dirty="0" smtClean="0">
                <a:solidFill>
                  <a:srgbClr val="0000FF"/>
                </a:solidFill>
                <a:ea typeface="Times New Roman"/>
              </a:rPr>
              <a:t/>
            </a:r>
            <a:br>
              <a:rPr lang="en-US" sz="2400" dirty="0" smtClean="0">
                <a:solidFill>
                  <a:srgbClr val="0000FF"/>
                </a:solidFill>
                <a:ea typeface="Times New Roman"/>
              </a:rPr>
            </a:br>
            <a:r>
              <a:rPr lang="en-US" sz="2400" dirty="0" smtClean="0">
                <a:solidFill>
                  <a:srgbClr val="0000FF"/>
                </a:solidFill>
                <a:ea typeface="Times New Roman"/>
              </a:rPr>
              <a:t/>
            </a:r>
            <a:br>
              <a:rPr lang="en-US" sz="2400" dirty="0" smtClean="0">
                <a:solidFill>
                  <a:srgbClr val="0000FF"/>
                </a:solidFill>
                <a:ea typeface="Times New Roman"/>
              </a:rPr>
            </a:br>
            <a:r>
              <a:rPr lang="en-US" sz="2800" dirty="0" smtClean="0">
                <a:solidFill>
                  <a:srgbClr val="0000FF"/>
                </a:solidFill>
                <a:ea typeface="Times New Roman"/>
              </a:rPr>
              <a:t>Blue </a:t>
            </a:r>
            <a:r>
              <a:rPr lang="en-US" sz="2800" dirty="0">
                <a:solidFill>
                  <a:srgbClr val="0000FF"/>
                </a:solidFill>
                <a:ea typeface="Times New Roman"/>
              </a:rPr>
              <a:t>(sodium </a:t>
            </a:r>
            <a:r>
              <a:rPr lang="en-US" sz="2800" dirty="0" smtClean="0">
                <a:solidFill>
                  <a:srgbClr val="0000FF"/>
                </a:solidFill>
                <a:ea typeface="Times New Roman"/>
              </a:rPr>
              <a:t>citrate…invert 4x)</a:t>
            </a:r>
            <a:r>
              <a:rPr lang="en-US" sz="2800" dirty="0" smtClean="0">
                <a:solidFill>
                  <a:schemeClr val="tx1"/>
                </a:solidFill>
                <a:latin typeface="Wingdings 3"/>
                <a:ea typeface="Times New Roman"/>
              </a:rPr>
              <a:t>a</a:t>
            </a:r>
            <a:r>
              <a:rPr lang="en-US" sz="2800" dirty="0" smtClean="0">
                <a:solidFill>
                  <a:srgbClr val="0000FF"/>
                </a:solidFill>
                <a:ea typeface="Times New Roman"/>
              </a:rPr>
              <a:t> </a:t>
            </a:r>
            <a:br>
              <a:rPr lang="en-US" sz="2800" dirty="0" smtClean="0">
                <a:solidFill>
                  <a:srgbClr val="0000FF"/>
                </a:solidFill>
                <a:ea typeface="Times New Roman"/>
              </a:rPr>
            </a:br>
            <a:r>
              <a:rPr lang="en-US" sz="2800" dirty="0" smtClean="0">
                <a:solidFill>
                  <a:srgbClr val="C00000"/>
                </a:solidFill>
                <a:ea typeface="Times New Roman"/>
              </a:rPr>
              <a:t>Red </a:t>
            </a:r>
            <a:r>
              <a:rPr lang="en-US" sz="2800" dirty="0">
                <a:solidFill>
                  <a:srgbClr val="C00000"/>
                </a:solidFill>
                <a:ea typeface="Times New Roman"/>
              </a:rPr>
              <a:t>(no </a:t>
            </a:r>
            <a:r>
              <a:rPr lang="en-US" sz="2800" dirty="0" smtClean="0">
                <a:solidFill>
                  <a:srgbClr val="C00000"/>
                </a:solidFill>
                <a:ea typeface="Times New Roman"/>
              </a:rPr>
              <a:t>additive…invert 7x</a:t>
            </a:r>
            <a:r>
              <a:rPr lang="en-US" sz="2800" dirty="0" smtClean="0">
                <a:solidFill>
                  <a:srgbClr val="000000"/>
                </a:solidFill>
                <a:ea typeface="Times New Roman"/>
              </a:rPr>
              <a:t>) </a:t>
            </a:r>
            <a:r>
              <a:rPr lang="en-US" sz="2800" dirty="0" smtClean="0">
                <a:solidFill>
                  <a:srgbClr val="000000"/>
                </a:solidFill>
                <a:latin typeface="Wingdings 3"/>
                <a:ea typeface="Times New Roman"/>
              </a:rPr>
              <a:t>a</a:t>
            </a:r>
            <a:br>
              <a:rPr lang="en-US" sz="2800" dirty="0" smtClean="0">
                <a:solidFill>
                  <a:srgbClr val="000000"/>
                </a:solidFill>
                <a:latin typeface="Wingdings 3"/>
                <a:ea typeface="Times New Roman"/>
              </a:rPr>
            </a:br>
            <a:r>
              <a:rPr lang="en-US" sz="2800" dirty="0" smtClean="0">
                <a:solidFill>
                  <a:srgbClr val="C00000"/>
                </a:solidFill>
                <a:ea typeface="Times New Roman"/>
              </a:rPr>
              <a:t>Tig</a:t>
            </a:r>
            <a:r>
              <a:rPr lang="en-US" sz="2800" dirty="0" smtClean="0">
                <a:solidFill>
                  <a:srgbClr val="595959"/>
                </a:solidFill>
                <a:ea typeface="Times New Roman"/>
              </a:rPr>
              <a:t>er</a:t>
            </a:r>
            <a:r>
              <a:rPr lang="en-US" sz="2800" dirty="0" smtClean="0">
                <a:solidFill>
                  <a:srgbClr val="000000"/>
                </a:solidFill>
                <a:ea typeface="Times New Roman"/>
              </a:rPr>
              <a:t> </a:t>
            </a:r>
            <a:r>
              <a:rPr lang="en-US" sz="2800" dirty="0">
                <a:solidFill>
                  <a:srgbClr val="000000"/>
                </a:solidFill>
                <a:ea typeface="Times New Roman"/>
              </a:rPr>
              <a:t>or </a:t>
            </a:r>
            <a:r>
              <a:rPr lang="en-US" sz="2800" dirty="0">
                <a:solidFill>
                  <a:srgbClr val="CCFF33"/>
                </a:solidFill>
                <a:ea typeface="Times New Roman"/>
              </a:rPr>
              <a:t>Gold</a:t>
            </a:r>
            <a:r>
              <a:rPr lang="en-US" sz="2800" dirty="0">
                <a:solidFill>
                  <a:srgbClr val="000000"/>
                </a:solidFill>
                <a:ea typeface="Times New Roman"/>
              </a:rPr>
              <a:t> (SST, gel, clot </a:t>
            </a:r>
            <a:r>
              <a:rPr lang="en-US" sz="2800" dirty="0" smtClean="0">
                <a:solidFill>
                  <a:srgbClr val="000000"/>
                </a:solidFill>
                <a:ea typeface="Times New Roman"/>
              </a:rPr>
              <a:t>activator…invert 7x)</a:t>
            </a:r>
            <a:r>
              <a:rPr lang="en-US" sz="2800" dirty="0" smtClean="0">
                <a:solidFill>
                  <a:srgbClr val="000000"/>
                </a:solidFill>
                <a:latin typeface="Wingdings 3"/>
                <a:ea typeface="Times New Roman"/>
              </a:rPr>
              <a:t>a</a:t>
            </a:r>
            <a:br>
              <a:rPr lang="en-US" sz="2800" dirty="0" smtClean="0">
                <a:solidFill>
                  <a:srgbClr val="000000"/>
                </a:solidFill>
                <a:latin typeface="Wingdings 3"/>
                <a:ea typeface="Times New Roman"/>
              </a:rPr>
            </a:br>
            <a:r>
              <a:rPr lang="en-US" sz="2800" dirty="0">
                <a:solidFill>
                  <a:srgbClr val="00B050"/>
                </a:solidFill>
                <a:ea typeface="Times New Roman"/>
              </a:rPr>
              <a:t>L</a:t>
            </a:r>
            <a:r>
              <a:rPr lang="en-US" sz="2800" dirty="0" smtClean="0">
                <a:solidFill>
                  <a:srgbClr val="00B050"/>
                </a:solidFill>
                <a:ea typeface="Times New Roman"/>
              </a:rPr>
              <a:t>ight </a:t>
            </a:r>
            <a:r>
              <a:rPr lang="en-US" sz="2800" dirty="0">
                <a:solidFill>
                  <a:srgbClr val="00B050"/>
                </a:solidFill>
                <a:ea typeface="Times New Roman"/>
              </a:rPr>
              <a:t>green (Lithium </a:t>
            </a:r>
            <a:r>
              <a:rPr lang="en-US" sz="2800" dirty="0" smtClean="0">
                <a:solidFill>
                  <a:srgbClr val="00B050"/>
                </a:solidFill>
                <a:ea typeface="Times New Roman"/>
              </a:rPr>
              <a:t>Heparin...invert 8x) </a:t>
            </a:r>
            <a:r>
              <a:rPr lang="en-US" sz="2800" dirty="0">
                <a:solidFill>
                  <a:srgbClr val="000000"/>
                </a:solidFill>
                <a:latin typeface="Wingdings 3"/>
                <a:ea typeface="Times New Roman"/>
              </a:rPr>
              <a:t>a</a:t>
            </a:r>
            <a:r>
              <a:rPr lang="en-US" sz="2800" dirty="0">
                <a:solidFill>
                  <a:srgbClr val="00B050"/>
                </a:solidFill>
                <a:ea typeface="Times New Roman"/>
              </a:rPr>
              <a:t> </a:t>
            </a:r>
            <a:r>
              <a:rPr lang="en-US" sz="2800" dirty="0" smtClean="0">
                <a:solidFill>
                  <a:srgbClr val="00B050"/>
                </a:solidFill>
                <a:ea typeface="Times New Roman"/>
              </a:rPr>
              <a:t/>
            </a:r>
            <a:br>
              <a:rPr lang="en-US" sz="2800" dirty="0" smtClean="0">
                <a:solidFill>
                  <a:srgbClr val="00B050"/>
                </a:solidFill>
                <a:ea typeface="Times New Roman"/>
              </a:rPr>
            </a:br>
            <a:r>
              <a:rPr lang="en-US" sz="2800" dirty="0" smtClean="0">
                <a:solidFill>
                  <a:srgbClr val="7030A0"/>
                </a:solidFill>
                <a:ea typeface="Times New Roman"/>
              </a:rPr>
              <a:t>Lavender </a:t>
            </a:r>
            <a:r>
              <a:rPr lang="en-US" sz="2800" dirty="0">
                <a:solidFill>
                  <a:srgbClr val="7030A0"/>
                </a:solidFill>
                <a:ea typeface="Times New Roman"/>
              </a:rPr>
              <a:t>(</a:t>
            </a:r>
            <a:r>
              <a:rPr lang="en-US" sz="2800" dirty="0" smtClean="0">
                <a:solidFill>
                  <a:srgbClr val="7030A0"/>
                </a:solidFill>
                <a:ea typeface="Times New Roman"/>
              </a:rPr>
              <a:t>EDTA…invert 8x)</a:t>
            </a:r>
            <a:r>
              <a:rPr lang="en-US" sz="2400" dirty="0">
                <a:latin typeface="Times New Roman"/>
                <a:ea typeface="Times New Roman"/>
              </a:rPr>
              <a:t/>
            </a:r>
            <a:br>
              <a:rPr lang="en-US" sz="2400" dirty="0">
                <a:latin typeface="Times New Roman"/>
                <a:ea typeface="Times New Roman"/>
              </a:rPr>
            </a:br>
            <a:r>
              <a:rPr lang="en-US" sz="2400" dirty="0">
                <a:solidFill>
                  <a:srgbClr val="7030A0"/>
                </a:solidFill>
                <a:latin typeface="+mn-lt"/>
              </a:rPr>
              <a:t/>
            </a:r>
            <a:br>
              <a:rPr lang="en-US" sz="2400" dirty="0">
                <a:solidFill>
                  <a:srgbClr val="7030A0"/>
                </a:solidFill>
                <a:latin typeface="+mn-lt"/>
              </a:rPr>
            </a:br>
            <a:r>
              <a:rPr lang="en-US" sz="2400" dirty="0">
                <a:solidFill>
                  <a:srgbClr val="7030A0"/>
                </a:solidFill>
                <a:latin typeface="+mn-lt"/>
              </a:rPr>
              <a:t/>
            </a:r>
            <a:br>
              <a:rPr lang="en-US" sz="2400" dirty="0">
                <a:solidFill>
                  <a:srgbClr val="7030A0"/>
                </a:solidFill>
                <a:latin typeface="+mn-lt"/>
              </a:rPr>
            </a:br>
            <a:endParaRPr lang="en-US" sz="2400" dirty="0">
              <a:latin typeface="+mn-lt"/>
            </a:endParaRPr>
          </a:p>
        </p:txBody>
      </p:sp>
      <p:sp>
        <p:nvSpPr>
          <p:cNvPr id="4" name="Slide Number Placeholder 3"/>
          <p:cNvSpPr>
            <a:spLocks noGrp="1"/>
          </p:cNvSpPr>
          <p:nvPr>
            <p:ph type="sldNum" sz="quarter" idx="12"/>
          </p:nvPr>
        </p:nvSpPr>
        <p:spPr/>
        <p:txBody>
          <a:bodyPr/>
          <a:lstStyle/>
          <a:p>
            <a:pPr>
              <a:defRPr/>
            </a:pPr>
            <a:fld id="{3C309E61-22B0-4E57-9A46-E2F346BA0DDE}" type="slidenum">
              <a:rPr lang="en-US" smtClean="0"/>
              <a:pPr>
                <a:defRPr/>
              </a:pPr>
              <a:t>15</a:t>
            </a:fld>
            <a:endParaRPr lang="en-US"/>
          </a:p>
        </p:txBody>
      </p:sp>
    </p:spTree>
    <p:extLst>
      <p:ext uri="{BB962C8B-B14F-4D97-AF65-F5344CB8AC3E}">
        <p14:creationId xmlns:p14="http://schemas.microsoft.com/office/powerpoint/2010/main" val="42804115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A24A7A6-9AB9-4438-B0B8-1270546179B7}" type="slidenum">
              <a:rPr lang="en-US" smtClean="0"/>
              <a:pPr>
                <a:defRPr/>
              </a:pPr>
              <a:t>16</a:t>
            </a:fld>
            <a:endParaRPr lang="en-US"/>
          </a:p>
        </p:txBody>
      </p:sp>
      <p:sp>
        <p:nvSpPr>
          <p:cNvPr id="110595" name="Rectangle 3"/>
          <p:cNvSpPr>
            <a:spLocks noChangeArrowheads="1"/>
          </p:cNvSpPr>
          <p:nvPr/>
        </p:nvSpPr>
        <p:spPr bwMode="auto">
          <a:xfrm>
            <a:off x="0" y="380999"/>
            <a:ext cx="9144000" cy="6324808"/>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tabLst/>
            </a:pPr>
            <a:endPar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457200" marR="0" lvl="1" indent="0" algn="l" defTabSz="914400" rtl="0" eaLnBrk="1" fontAlgn="base" latinLnBrk="0" hangingPunct="1">
              <a:lnSpc>
                <a:spcPct val="100000"/>
              </a:lnSpc>
              <a:spcBef>
                <a:spcPct val="0"/>
              </a:spcBef>
              <a:spcAft>
                <a:spcPct val="0"/>
              </a:spcAft>
              <a:buClrTx/>
              <a:buSzTx/>
              <a:buFont typeface="Symbol" pitchFamily="18" charset="2"/>
              <a:buChar char=""/>
              <a:tabLst/>
            </a:pP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eaLnBrk="1" hangingPunct="1">
              <a:spcBef>
                <a:spcPct val="0"/>
              </a:spcBef>
            </a:pPr>
            <a:r>
              <a:rPr lang="en-US" sz="2000" b="1" u="sng" dirty="0" smtClean="0"/>
              <a:t>Screening Participants </a:t>
            </a:r>
            <a:r>
              <a:rPr lang="en-US" sz="2000" u="sng" dirty="0" smtClean="0"/>
              <a:t>(to include HIV testing for </a:t>
            </a:r>
            <a:r>
              <a:rPr lang="en-US" sz="2000" b="1" u="sng" dirty="0" smtClean="0"/>
              <a:t>Enrollment visit</a:t>
            </a:r>
            <a:r>
              <a:rPr lang="en-US" sz="2000" u="sng" dirty="0" smtClean="0"/>
              <a:t>)</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eaLnBrk="1" hangingPunct="1">
              <a:spcBef>
                <a:spcPct val="0"/>
              </a:spcBef>
              <a:buFont typeface="Wingdings" pitchFamily="2" charset="2"/>
              <a:buChar char="Ø"/>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Until enrolled, treat enrollment testing same as screening participants.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a:spcBef>
                <a:spcPct val="0"/>
              </a:spcBef>
              <a:buFont typeface="Wingdings" pitchFamily="2" charset="2"/>
              <a:buChar char="Ø"/>
            </a:pPr>
            <a:r>
              <a:rPr lang="en-US" dirty="0" smtClean="0">
                <a:latin typeface="Arial" pitchFamily="34" charset="0"/>
                <a:ea typeface="Times New Roman" pitchFamily="18" charset="0"/>
                <a:cs typeface="Arial" pitchFamily="34" charset="0"/>
              </a:rPr>
              <a:t>I</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 the confirmatory test </a:t>
            </a:r>
            <a:r>
              <a:rPr lang="en-US" dirty="0">
                <a:latin typeface="Arial" pitchFamily="34" charset="0"/>
                <a:ea typeface="Times New Roman" pitchFamily="18" charset="0"/>
                <a:cs typeface="Arial" pitchFamily="34" charset="0"/>
              </a:rPr>
              <a:t>(performed at the local lab) is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neg</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indeterminate or invalid, contact the Virology LC. </a:t>
            </a:r>
          </a:p>
          <a:p>
            <a:pPr>
              <a:spcBef>
                <a:spcPct val="0"/>
              </a:spcBef>
              <a:buFont typeface="Wingdings" pitchFamily="2" charset="2"/>
              <a:buChar char="Ø"/>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If the confirmatory test is pos, the participant is considered</a:t>
            </a:r>
            <a:r>
              <a:rPr kumimoji="0" lang="en-US"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HIV</a:t>
            </a:r>
            <a:r>
              <a:rPr kumimoji="0" lang="en-US" b="0" i="0" u="none" strike="noStrike" cap="none" normalizeH="0" dirty="0" smtClean="0">
                <a:ln>
                  <a:noFill/>
                </a:ln>
                <a:solidFill>
                  <a:schemeClr val="tx1"/>
                </a:solidFill>
                <a:effectLst/>
                <a:latin typeface="Arial" pitchFamily="34" charset="0"/>
                <a:ea typeface="Times New Roman" pitchFamily="18" charset="0"/>
                <a:cs typeface="Arial" pitchFamily="34" charset="0"/>
              </a:rPr>
              <a:t> infected.</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lvl="1">
              <a:spcBef>
                <a:spcPct val="0"/>
              </a:spcBef>
            </a:pPr>
            <a:r>
              <a:rPr lang="en-US" dirty="0" smtClean="0">
                <a:latin typeface="Arial" pitchFamily="34" charset="0"/>
                <a:cs typeface="Arial" pitchFamily="34" charset="0"/>
              </a:rPr>
              <a:t>Note: If there is insufficient sample for confirmation testing at the local lab, the participant will be redrawn and this will still be considered sample 1.   </a:t>
            </a:r>
            <a:endParaRPr lang="en-US"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Follow-Up Participants </a:t>
            </a:r>
            <a:r>
              <a:rPr kumimoji="0" lang="en-US" sz="200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(only enrolled participants)</a:t>
            </a:r>
            <a:endParaRPr kumimoji="0" lang="en-US" sz="2000" i="0" u="none" strike="noStrike" cap="none" normalizeH="0" baseline="0" dirty="0" smtClean="0">
              <a:ln>
                <a:noFill/>
              </a:ln>
              <a:solidFill>
                <a:schemeClr val="tx1"/>
              </a:solidFill>
              <a:effectLst/>
              <a:latin typeface="Arial" pitchFamily="34" charset="0"/>
              <a:cs typeface="Arial" pitchFamily="34" charset="0"/>
            </a:endParaRPr>
          </a:p>
          <a:p>
            <a:pPr>
              <a:spcBef>
                <a:spcPct val="0"/>
              </a:spcBef>
              <a:buFont typeface="Wingdings" pitchFamily="2" charset="2"/>
              <a:buChar char="Ø"/>
            </a:pPr>
            <a:r>
              <a:rPr lang="en-US" dirty="0" smtClean="0">
                <a:latin typeface="Arial" pitchFamily="34" charset="0"/>
                <a:ea typeface="Times New Roman" pitchFamily="18" charset="0"/>
                <a:cs typeface="Arial" pitchFamily="34" charset="0"/>
              </a:rPr>
              <a:t>C</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onfirmatory test on Sample 1 is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neg</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en-US" dirty="0" err="1" smtClean="0">
                <a:latin typeface="Arial" pitchFamily="34" charset="0"/>
                <a:ea typeface="Times New Roman" pitchFamily="18" charset="0"/>
                <a:cs typeface="Arial" pitchFamily="34" charset="0"/>
              </a:rPr>
              <a:t>Ind</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or invalid, then contact the Virology LC for</a:t>
            </a:r>
            <a:r>
              <a:rPr kumimoji="0" lang="en-US" b="0" i="0" u="none" strike="noStrike" cap="none" normalizeH="0" dirty="0" smtClean="0">
                <a:ln>
                  <a:noFill/>
                </a:ln>
                <a:solidFill>
                  <a:schemeClr val="tx1"/>
                </a:solidFill>
                <a:effectLst/>
                <a:latin typeface="Arial" pitchFamily="34" charset="0"/>
                <a:ea typeface="Times New Roman" pitchFamily="18" charset="0"/>
                <a:cs typeface="Arial" pitchFamily="34" charset="0"/>
              </a:rPr>
              <a:t> further guidance</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a:spcBef>
                <a:spcPct val="0"/>
              </a:spcBef>
              <a:buFont typeface="Wingdings" pitchFamily="2" charset="2"/>
              <a:buChar char="Ø"/>
            </a:pPr>
            <a:r>
              <a:rPr lang="en-US" dirty="0" smtClean="0">
                <a:latin typeface="Arial" pitchFamily="34" charset="0"/>
                <a:ea typeface="Times New Roman" pitchFamily="18" charset="0"/>
                <a:cs typeface="Arial" pitchFamily="34" charset="0"/>
              </a:rPr>
              <a:t>C</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onfirmatory test on Sample 1 is pos, </a:t>
            </a:r>
            <a:r>
              <a:rPr lang="en-US" dirty="0" smtClean="0">
                <a:latin typeface="Arial" pitchFamily="34" charset="0"/>
                <a:ea typeface="Times New Roman" pitchFamily="18" charset="0"/>
                <a:cs typeface="Arial" pitchFamily="34" charset="0"/>
              </a:rPr>
              <a:t>draw a</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second specimen (Sample 2)</a:t>
            </a:r>
          </a:p>
          <a:p>
            <a:pPr lvl="1">
              <a:spcBef>
                <a:spcPct val="0"/>
              </a:spcBef>
              <a:buFont typeface="Wingdings" pitchFamily="2" charset="2"/>
              <a:buChar char="Ø"/>
            </a:pPr>
            <a:r>
              <a:rPr lang="en-US" dirty="0" smtClean="0">
                <a:latin typeface="Arial" pitchFamily="34" charset="0"/>
                <a:ea typeface="Times New Roman" pitchFamily="18" charset="0"/>
                <a:cs typeface="Arial" pitchFamily="34" charset="0"/>
              </a:rPr>
              <a:t>Used f</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or additional confirmatory testing by the MTN Virology LC</a:t>
            </a:r>
          </a:p>
          <a:p>
            <a:pPr lvl="2">
              <a:spcBef>
                <a:spcPct val="0"/>
              </a:spcBef>
              <a:buFont typeface="Wingdings" pitchFamily="2" charset="2"/>
              <a:buChar char="Ø"/>
            </a:pPr>
            <a:r>
              <a:rPr lang="en-US" dirty="0" smtClean="0">
                <a:latin typeface="Arial" pitchFamily="34" charset="0"/>
                <a:ea typeface="Times New Roman" pitchFamily="18" charset="0"/>
                <a:cs typeface="Arial" pitchFamily="34" charset="0"/>
              </a:rPr>
              <a:t>Ship at least 3 aliquots to Virology LC Immediately!</a:t>
            </a: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2">
              <a:spcBef>
                <a:spcPct val="0"/>
              </a:spcBef>
              <a:buFont typeface="Wingdings" pitchFamily="2" charset="2"/>
              <a:buChar char="Ø"/>
            </a:pPr>
            <a:r>
              <a:rPr lang="en-US" dirty="0" smtClean="0">
                <a:latin typeface="Arial" pitchFamily="34" charset="0"/>
                <a:ea typeface="Times New Roman" pitchFamily="18" charset="0"/>
                <a:cs typeface="Arial" pitchFamily="34" charset="0"/>
              </a:rPr>
              <a:t>C</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onfirmatory test on Sample 2 is pos, the participant is HIV infected.</a:t>
            </a:r>
          </a:p>
          <a:p>
            <a:pPr marL="914400" marR="0" lvl="2" indent="0" algn="l" defTabSz="914400" rtl="0" eaLnBrk="0" fontAlgn="base" latinLnBrk="0" hangingPunct="0">
              <a:lnSpc>
                <a:spcPct val="100000"/>
              </a:lnSpc>
              <a:spcBef>
                <a:spcPct val="0"/>
              </a:spcBef>
              <a:spcAft>
                <a:spcPct val="0"/>
              </a:spcAft>
              <a:buClrTx/>
              <a:buSzTx/>
              <a:buFont typeface="Wingdings" pitchFamily="2" charset="2"/>
              <a:buChar char="Ø"/>
              <a:tabLst/>
            </a:pPr>
            <a:r>
              <a:rPr lang="en-US" dirty="0" smtClean="0">
                <a:latin typeface="Arial" pitchFamily="34" charset="0"/>
                <a:ea typeface="Times New Roman" pitchFamily="18" charset="0"/>
                <a:cs typeface="Arial" pitchFamily="34" charset="0"/>
              </a:rPr>
              <a:t>C</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onfirmatory test on Sample 2 is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neg</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en-US" dirty="0" err="1" smtClean="0">
                <a:latin typeface="Arial" pitchFamily="34" charset="0"/>
                <a:ea typeface="Times New Roman" pitchFamily="18" charset="0"/>
                <a:cs typeface="Arial" pitchFamily="34" charset="0"/>
              </a:rPr>
              <a:t>I</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nd</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or invalid,  Virology LC will provide guidance</a:t>
            </a:r>
          </a:p>
          <a:p>
            <a:pPr lvl="1">
              <a:spcBef>
                <a:spcPct val="0"/>
              </a:spcBef>
              <a:buFont typeface="Wingdings" pitchFamily="2" charset="2"/>
              <a:buChar char="Ø"/>
            </a:pPr>
            <a:r>
              <a:rPr lang="en-US" dirty="0" smtClean="0">
                <a:latin typeface="Arial" pitchFamily="34" charset="0"/>
                <a:ea typeface="Times New Roman" pitchFamily="18" charset="0"/>
                <a:cs typeface="Arial" pitchFamily="34" charset="0"/>
              </a:rPr>
              <a:t>In addition, draw extra blood if required for local standard of care.</a:t>
            </a:r>
            <a:endParaRPr lang="en-US" dirty="0" smtClean="0">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p:nvPr/>
        </p:nvSpPr>
        <p:spPr>
          <a:xfrm>
            <a:off x="152400" y="113234"/>
            <a:ext cx="3682418" cy="535531"/>
          </a:xfrm>
          <a:prstGeom prst="rect">
            <a:avLst/>
          </a:prstGeom>
        </p:spPr>
        <p:txBody>
          <a:bodyPr wrap="none">
            <a:spAutoFit/>
          </a:bodyPr>
          <a:lstStyle/>
          <a:p>
            <a:pPr marL="342900" indent="-342900" eaLnBrk="1" hangingPunct="1">
              <a:lnSpc>
                <a:spcPct val="90000"/>
              </a:lnSpc>
            </a:pPr>
            <a:r>
              <a:rPr lang="en-US" sz="3200" b="1" dirty="0" smtClean="0"/>
              <a:t>9.6.3  HIV Testing:</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0595">
                                            <p:txEl>
                                              <p:pRg st="9" end="9"/>
                                            </p:txEl>
                                          </p:spTgt>
                                        </p:tgtEl>
                                        <p:attrNameLst>
                                          <p:attrName>style.visibility</p:attrName>
                                        </p:attrNameLst>
                                      </p:cBhvr>
                                      <p:to>
                                        <p:strVal val="visible"/>
                                      </p:to>
                                    </p:set>
                                    <p:animEffect transition="in" filter="circle(in)">
                                      <p:cBhvr>
                                        <p:cTn id="7" dur="2000"/>
                                        <p:tgtEl>
                                          <p:spTgt spid="110595">
                                            <p:txEl>
                                              <p:pRg st="9" end="9"/>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110595">
                                            <p:txEl>
                                              <p:pRg st="10" end="10"/>
                                            </p:txEl>
                                          </p:spTgt>
                                        </p:tgtEl>
                                        <p:attrNameLst>
                                          <p:attrName>style.visibility</p:attrName>
                                        </p:attrNameLst>
                                      </p:cBhvr>
                                      <p:to>
                                        <p:strVal val="visible"/>
                                      </p:to>
                                    </p:set>
                                    <p:animEffect transition="in" filter="circle(in)">
                                      <p:cBhvr>
                                        <p:cTn id="10" dur="2000"/>
                                        <p:tgtEl>
                                          <p:spTgt spid="110595">
                                            <p:txEl>
                                              <p:pRg st="10" end="1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110595">
                                            <p:txEl>
                                              <p:pRg st="11" end="11"/>
                                            </p:txEl>
                                          </p:spTgt>
                                        </p:tgtEl>
                                        <p:attrNameLst>
                                          <p:attrName>style.visibility</p:attrName>
                                        </p:attrNameLst>
                                      </p:cBhvr>
                                      <p:to>
                                        <p:strVal val="visible"/>
                                      </p:to>
                                    </p:set>
                                    <p:animEffect transition="in" filter="circle(in)">
                                      <p:cBhvr>
                                        <p:cTn id="13" dur="2000"/>
                                        <p:tgtEl>
                                          <p:spTgt spid="110595">
                                            <p:txEl>
                                              <p:pRg st="11" end="11"/>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110595">
                                            <p:txEl>
                                              <p:pRg st="12" end="12"/>
                                            </p:txEl>
                                          </p:spTgt>
                                        </p:tgtEl>
                                        <p:attrNameLst>
                                          <p:attrName>style.visibility</p:attrName>
                                        </p:attrNameLst>
                                      </p:cBhvr>
                                      <p:to>
                                        <p:strVal val="visible"/>
                                      </p:to>
                                    </p:set>
                                    <p:animEffect transition="in" filter="circle(in)">
                                      <p:cBhvr>
                                        <p:cTn id="16" dur="2000"/>
                                        <p:tgtEl>
                                          <p:spTgt spid="110595">
                                            <p:txEl>
                                              <p:pRg st="12" end="12"/>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110595">
                                            <p:txEl>
                                              <p:pRg st="13" end="13"/>
                                            </p:txEl>
                                          </p:spTgt>
                                        </p:tgtEl>
                                        <p:attrNameLst>
                                          <p:attrName>style.visibility</p:attrName>
                                        </p:attrNameLst>
                                      </p:cBhvr>
                                      <p:to>
                                        <p:strVal val="visible"/>
                                      </p:to>
                                    </p:set>
                                    <p:animEffect transition="in" filter="circle(in)">
                                      <p:cBhvr>
                                        <p:cTn id="19" dur="2000"/>
                                        <p:tgtEl>
                                          <p:spTgt spid="110595">
                                            <p:txEl>
                                              <p:pRg st="13" end="13"/>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110595">
                                            <p:txEl>
                                              <p:pRg st="14" end="14"/>
                                            </p:txEl>
                                          </p:spTgt>
                                        </p:tgtEl>
                                        <p:attrNameLst>
                                          <p:attrName>style.visibility</p:attrName>
                                        </p:attrNameLst>
                                      </p:cBhvr>
                                      <p:to>
                                        <p:strVal val="visible"/>
                                      </p:to>
                                    </p:set>
                                    <p:animEffect transition="in" filter="circle(in)">
                                      <p:cBhvr>
                                        <p:cTn id="22" dur="2000"/>
                                        <p:tgtEl>
                                          <p:spTgt spid="110595">
                                            <p:txEl>
                                              <p:pRg st="14" end="14"/>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110595">
                                            <p:txEl>
                                              <p:pRg st="15" end="15"/>
                                            </p:txEl>
                                          </p:spTgt>
                                        </p:tgtEl>
                                        <p:attrNameLst>
                                          <p:attrName>style.visibility</p:attrName>
                                        </p:attrNameLst>
                                      </p:cBhvr>
                                      <p:to>
                                        <p:strVal val="visible"/>
                                      </p:to>
                                    </p:set>
                                    <p:animEffect transition="in" filter="circle(in)">
                                      <p:cBhvr>
                                        <p:cTn id="25" dur="2000"/>
                                        <p:tgtEl>
                                          <p:spTgt spid="110595">
                                            <p:txEl>
                                              <p:pRg st="15" end="15"/>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110595">
                                            <p:txEl>
                                              <p:pRg st="16" end="16"/>
                                            </p:txEl>
                                          </p:spTgt>
                                        </p:tgtEl>
                                        <p:attrNameLst>
                                          <p:attrName>style.visibility</p:attrName>
                                        </p:attrNameLst>
                                      </p:cBhvr>
                                      <p:to>
                                        <p:strVal val="visible"/>
                                      </p:to>
                                    </p:set>
                                    <p:animEffect transition="in" filter="circle(in)">
                                      <p:cBhvr>
                                        <p:cTn id="28" dur="2000"/>
                                        <p:tgtEl>
                                          <p:spTgt spid="110595">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52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spcBef>
                <a:spcPct val="0"/>
              </a:spcBef>
            </a:pPr>
            <a:endParaRPr lang="en-US"/>
          </a:p>
        </p:txBody>
      </p:sp>
      <p:sp>
        <p:nvSpPr>
          <p:cNvPr id="18435" name="Text Box 4"/>
          <p:cNvSpPr txBox="1">
            <a:spLocks noChangeArrowheads="1"/>
          </p:cNvSpPr>
          <p:nvPr/>
        </p:nvSpPr>
        <p:spPr bwMode="auto">
          <a:xfrm>
            <a:off x="381000" y="609600"/>
            <a:ext cx="2667000"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spcBef>
                <a:spcPts val="0"/>
              </a:spcBef>
            </a:pPr>
            <a:r>
              <a:rPr lang="en-US" sz="3200" b="1" dirty="0" smtClean="0"/>
              <a:t>HIV</a:t>
            </a:r>
          </a:p>
          <a:p>
            <a:pPr algn="ctr" eaLnBrk="1" hangingPunct="1">
              <a:spcBef>
                <a:spcPts val="0"/>
              </a:spcBef>
            </a:pPr>
            <a:r>
              <a:rPr lang="en-US" sz="3200" b="1" dirty="0" smtClean="0"/>
              <a:t>TESTING </a:t>
            </a:r>
            <a:r>
              <a:rPr lang="en-US" sz="3200" b="1" dirty="0"/>
              <a:t>ALGORITHM</a:t>
            </a:r>
          </a:p>
        </p:txBody>
      </p:sp>
      <p:sp>
        <p:nvSpPr>
          <p:cNvPr id="1843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1843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fld id="{DBDB5EF9-D89D-476C-AF6D-5DC40F8BBD15}" type="slidenum">
              <a:rPr lang="en-US" smtClean="0"/>
              <a:pPr/>
              <a:t>17</a:t>
            </a:fld>
            <a:endParaRPr lang="en-US" smtClean="0"/>
          </a:p>
        </p:txBody>
      </p:sp>
      <p:sp>
        <p:nvSpPr>
          <p:cNvPr id="18512" name="Rectangle 8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511" name="Object 79"/>
          <p:cNvGraphicFramePr>
            <a:graphicFrameLocks noChangeAspect="1"/>
          </p:cNvGraphicFramePr>
          <p:nvPr/>
        </p:nvGraphicFramePr>
        <p:xfrm>
          <a:off x="2209800" y="-1143000"/>
          <a:ext cx="6705600" cy="8001000"/>
        </p:xfrm>
        <a:graphic>
          <a:graphicData uri="http://schemas.openxmlformats.org/presentationml/2006/ole">
            <mc:AlternateContent xmlns:mc="http://schemas.openxmlformats.org/markup-compatibility/2006">
              <mc:Choice xmlns:v="urn:schemas-microsoft-com:vml" Requires="v">
                <p:oleObj spid="_x0000_s18542" r:id="rId4" imgW="6455529" imgH="7831080" progId="Visio.Drawing.11">
                  <p:embed/>
                </p:oleObj>
              </mc:Choice>
              <mc:Fallback>
                <p:oleObj r:id="rId4" imgW="6455529" imgH="7831080" progId="Visio.Drawing.11">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1143000"/>
                        <a:ext cx="6705600" cy="800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0" y="1170938"/>
            <a:ext cx="8839200"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lvl="1" eaLnBrk="1" hangingPunct="1">
              <a:spcBef>
                <a:spcPct val="0"/>
              </a:spcBef>
            </a:pPr>
            <a:endParaRPr lang="en-US" sz="2400" dirty="0"/>
          </a:p>
          <a:p>
            <a:pPr lvl="1" eaLnBrk="1" hangingPunct="1">
              <a:spcBef>
                <a:spcPct val="0"/>
              </a:spcBef>
              <a:buFont typeface="Wingdings" pitchFamily="2" charset="2"/>
              <a:buChar char="Ø"/>
            </a:pPr>
            <a:r>
              <a:rPr lang="en-US" sz="2400" dirty="0" smtClean="0"/>
              <a:t>Serum </a:t>
            </a:r>
            <a:r>
              <a:rPr lang="en-US" sz="2400" dirty="0"/>
              <a:t>is the specimen of choice, but EDTA plasma can also be used. </a:t>
            </a:r>
          </a:p>
          <a:p>
            <a:pPr lvl="1" eaLnBrk="1" hangingPunct="1">
              <a:spcBef>
                <a:spcPct val="0"/>
              </a:spcBef>
              <a:buFont typeface="Wingdings" pitchFamily="2" charset="2"/>
              <a:buChar char="Ø"/>
            </a:pPr>
            <a:endParaRPr lang="en-US" sz="2400" dirty="0"/>
          </a:p>
          <a:p>
            <a:pPr lvl="1" eaLnBrk="1" hangingPunct="1">
              <a:spcBef>
                <a:spcPct val="0"/>
              </a:spcBef>
              <a:buFont typeface="Wingdings" pitchFamily="2" charset="2"/>
              <a:buChar char="Ø"/>
            </a:pPr>
            <a:r>
              <a:rPr lang="en-US" sz="2400" dirty="0"/>
              <a:t>Testing is done on the screening visit.</a:t>
            </a:r>
          </a:p>
          <a:p>
            <a:pPr lvl="1" eaLnBrk="1" hangingPunct="1">
              <a:spcBef>
                <a:spcPct val="0"/>
              </a:spcBef>
            </a:pPr>
            <a:endParaRPr lang="en-US" sz="2400" dirty="0"/>
          </a:p>
          <a:p>
            <a:pPr lvl="1" eaLnBrk="1" hangingPunct="1">
              <a:spcBef>
                <a:spcPct val="0"/>
              </a:spcBef>
              <a:buFont typeface="Wingdings" pitchFamily="2" charset="2"/>
              <a:buChar char="Ø"/>
            </a:pPr>
            <a:r>
              <a:rPr lang="en-US" sz="2400" dirty="0"/>
              <a:t>If screening Syphilis tests are confirmed positive, the participant will not be </a:t>
            </a:r>
            <a:r>
              <a:rPr lang="en-US" sz="2400" dirty="0" smtClean="0"/>
              <a:t>enrolled.</a:t>
            </a:r>
          </a:p>
          <a:p>
            <a:pPr lvl="1" eaLnBrk="1" hangingPunct="1">
              <a:spcBef>
                <a:spcPct val="0"/>
              </a:spcBef>
              <a:buFont typeface="Wingdings" pitchFamily="2" charset="2"/>
              <a:buChar char="Ø"/>
            </a:pPr>
            <a:endParaRPr lang="en-US" sz="2400" dirty="0"/>
          </a:p>
          <a:p>
            <a:pPr lvl="1" eaLnBrk="1" hangingPunct="1">
              <a:spcBef>
                <a:spcPct val="0"/>
              </a:spcBef>
              <a:buFont typeface="Wingdings" pitchFamily="2" charset="2"/>
              <a:buChar char="Ø"/>
            </a:pPr>
            <a:r>
              <a:rPr lang="en-US" sz="2400" dirty="0"/>
              <a:t>All </a:t>
            </a:r>
            <a:r>
              <a:rPr lang="en-US" sz="2400" dirty="0" smtClean="0"/>
              <a:t>confirmed positive syphilis participants must </a:t>
            </a:r>
            <a:r>
              <a:rPr lang="en-US" sz="2400" dirty="0"/>
              <a:t>have </a:t>
            </a:r>
            <a:r>
              <a:rPr lang="en-US" sz="2400" dirty="0" smtClean="0"/>
              <a:t>an RPR </a:t>
            </a:r>
            <a:r>
              <a:rPr lang="en-US" sz="2400" dirty="0"/>
              <a:t>titer obtained and </a:t>
            </a:r>
            <a:r>
              <a:rPr lang="en-US" sz="2400" dirty="0" smtClean="0"/>
              <a:t>reported to the study clinic.</a:t>
            </a:r>
            <a:endParaRPr lang="en-US" sz="2400" dirty="0"/>
          </a:p>
          <a:p>
            <a:pPr eaLnBrk="1" hangingPunct="1">
              <a:spcBef>
                <a:spcPct val="0"/>
              </a:spcBef>
            </a:pPr>
            <a:r>
              <a:rPr lang="en-US" dirty="0" smtClean="0"/>
              <a:t> </a:t>
            </a:r>
            <a:endParaRPr lang="en-US" dirty="0"/>
          </a:p>
        </p:txBody>
      </p:sp>
      <p:sp>
        <p:nvSpPr>
          <p:cNvPr id="1945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fld id="{2AADA9DF-7606-471D-99E6-1311BABEB31F}" type="slidenum">
              <a:rPr lang="en-US" smtClean="0"/>
              <a:pPr/>
              <a:t>18</a:t>
            </a:fld>
            <a:endParaRPr lang="en-US" smtClean="0"/>
          </a:p>
        </p:txBody>
      </p:sp>
      <p:sp>
        <p:nvSpPr>
          <p:cNvPr id="2" name="TextBox 1"/>
          <p:cNvSpPr txBox="1"/>
          <p:nvPr/>
        </p:nvSpPr>
        <p:spPr>
          <a:xfrm>
            <a:off x="304800" y="232219"/>
            <a:ext cx="5486400" cy="584775"/>
          </a:xfrm>
          <a:prstGeom prst="rect">
            <a:avLst/>
          </a:prstGeom>
          <a:noFill/>
        </p:spPr>
        <p:txBody>
          <a:bodyPr wrap="square" rtlCol="0">
            <a:spAutoFit/>
          </a:bodyPr>
          <a:lstStyle/>
          <a:p>
            <a:pPr eaLnBrk="1" hangingPunct="1">
              <a:spcBef>
                <a:spcPct val="0"/>
              </a:spcBef>
              <a:buFont typeface="Wingdings" pitchFamily="2" charset="2"/>
              <a:buNone/>
            </a:pPr>
            <a:r>
              <a:rPr lang="en-US" sz="3200" b="1" dirty="0" smtClean="0"/>
              <a:t>9.6.4 Syphilis</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45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58">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5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20484" name="Rectangle 7"/>
          <p:cNvSpPr>
            <a:spLocks noChangeArrowheads="1"/>
          </p:cNvSpPr>
          <p:nvPr/>
        </p:nvSpPr>
        <p:spPr bwMode="auto">
          <a:xfrm>
            <a:off x="76200" y="594510"/>
            <a:ext cx="3276600" cy="9233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0"/>
              </a:spcBef>
            </a:pPr>
            <a:r>
              <a:rPr lang="en-US" b="1" dirty="0">
                <a:solidFill>
                  <a:srgbClr val="000000"/>
                </a:solidFill>
              </a:rPr>
              <a:t>Reverse Syphilis Testing Algorithm at Screening Visit </a:t>
            </a:r>
            <a:r>
              <a:rPr lang="en-US" b="1" dirty="0" smtClean="0">
                <a:solidFill>
                  <a:srgbClr val="000000"/>
                </a:solidFill>
              </a:rPr>
              <a:t>UAB &amp; Pitt </a:t>
            </a:r>
            <a:endParaRPr lang="en-US" b="1" dirty="0">
              <a:solidFill>
                <a:srgbClr val="000000"/>
              </a:solidFill>
            </a:endParaRPr>
          </a:p>
        </p:txBody>
      </p:sp>
      <p:sp>
        <p:nvSpPr>
          <p:cNvPr id="20485"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fld id="{760830B5-701A-4E2B-8FEE-E9900AF39823}" type="slidenum">
              <a:rPr lang="en-US" smtClean="0"/>
              <a:pPr/>
              <a:t>19</a:t>
            </a:fld>
            <a:endParaRPr lang="en-US" smtClean="0"/>
          </a:p>
        </p:txBody>
      </p:sp>
      <p:graphicFrame>
        <p:nvGraphicFramePr>
          <p:cNvPr id="3" name="Object 2"/>
          <p:cNvGraphicFramePr>
            <a:graphicFrameLocks noChangeAspect="1"/>
          </p:cNvGraphicFramePr>
          <p:nvPr>
            <p:extLst>
              <p:ext uri="{D42A27DB-BD31-4B8C-83A1-F6EECF244321}">
                <p14:modId xmlns:p14="http://schemas.microsoft.com/office/powerpoint/2010/main" val="3384006575"/>
              </p:ext>
            </p:extLst>
          </p:nvPr>
        </p:nvGraphicFramePr>
        <p:xfrm>
          <a:off x="1981200" y="-762000"/>
          <a:ext cx="6456363" cy="7831138"/>
        </p:xfrm>
        <a:graphic>
          <a:graphicData uri="http://schemas.openxmlformats.org/presentationml/2006/ole">
            <mc:AlternateContent xmlns:mc="http://schemas.openxmlformats.org/markup-compatibility/2006">
              <mc:Choice xmlns:v="urn:schemas-microsoft-com:vml" Requires="v">
                <p:oleObj spid="_x0000_s20597" name="Visio" r:id="rId4" imgW="6455529" imgH="7831080" progId="">
                  <p:embed/>
                </p:oleObj>
              </mc:Choice>
              <mc:Fallback>
                <p:oleObj name="Visio" r:id="rId4" imgW="6455529" imgH="7831080" progId="">
                  <p:embed/>
                  <p:pic>
                    <p:nvPicPr>
                      <p:cNvPr id="0" name="Picture 8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762000"/>
                        <a:ext cx="6456363" cy="7831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60745"/>
            <a:ext cx="3200400" cy="5791432"/>
          </a:xfrm>
        </p:spPr>
        <p:txBody>
          <a:bodyPr/>
          <a:lstStyle/>
          <a:p>
            <a:pPr marL="0" lvl="0" indent="0">
              <a:buNone/>
            </a:pPr>
            <a:r>
              <a:rPr lang="en-US" sz="1800" dirty="0"/>
              <a:t>Overview of Lab </a:t>
            </a:r>
            <a:r>
              <a:rPr lang="en-US" sz="1800" dirty="0" smtClean="0"/>
              <a:t>testing……..    </a:t>
            </a:r>
          </a:p>
          <a:p>
            <a:pPr marL="0" indent="0">
              <a:buNone/>
            </a:pPr>
            <a:r>
              <a:rPr lang="en-US" sz="1800" dirty="0"/>
              <a:t>Specimen </a:t>
            </a:r>
            <a:r>
              <a:rPr lang="en-US" sz="1800" dirty="0" smtClean="0"/>
              <a:t>Labeling…………..           </a:t>
            </a:r>
            <a:endParaRPr lang="en-US" sz="1800" dirty="0"/>
          </a:p>
          <a:p>
            <a:pPr marL="0" indent="0">
              <a:buNone/>
            </a:pPr>
            <a:r>
              <a:rPr lang="en-US" sz="1800" dirty="0" smtClean="0"/>
              <a:t>LDMS………………………….                                 </a:t>
            </a:r>
            <a:endParaRPr lang="en-US" sz="1800" dirty="0"/>
          </a:p>
          <a:p>
            <a:pPr marL="0" indent="0">
              <a:buNone/>
            </a:pPr>
            <a:r>
              <a:rPr lang="en-US" sz="1800" dirty="0" smtClean="0"/>
              <a:t>Urine…………………………..                            </a:t>
            </a:r>
          </a:p>
          <a:p>
            <a:pPr marL="400050" lvl="1" indent="0">
              <a:buNone/>
            </a:pPr>
            <a:r>
              <a:rPr lang="en-US" sz="1800" dirty="0" smtClean="0"/>
              <a:t>Collection…………………                             </a:t>
            </a:r>
          </a:p>
          <a:p>
            <a:pPr marL="400050" lvl="1" indent="0">
              <a:buNone/>
            </a:pPr>
            <a:r>
              <a:rPr lang="en-US" sz="1800" dirty="0" smtClean="0"/>
              <a:t>hCG……………………….                                          </a:t>
            </a:r>
            <a:endParaRPr lang="en-US" sz="1800" dirty="0"/>
          </a:p>
          <a:p>
            <a:pPr marL="0" indent="0">
              <a:buNone/>
            </a:pPr>
            <a:r>
              <a:rPr lang="en-US" sz="1800" dirty="0" smtClean="0"/>
              <a:t>      Dipstick &amp; Culture……….</a:t>
            </a:r>
          </a:p>
          <a:p>
            <a:pPr marL="0" indent="0">
              <a:buNone/>
            </a:pPr>
            <a:r>
              <a:rPr lang="en-US" sz="1800" dirty="0" smtClean="0"/>
              <a:t>Blood…………………………..                                 </a:t>
            </a:r>
          </a:p>
          <a:p>
            <a:pPr marL="400050" lvl="1" indent="0">
              <a:buNone/>
            </a:pPr>
            <a:r>
              <a:rPr lang="en-US" sz="1800" dirty="0" smtClean="0"/>
              <a:t>Collection…………………                        </a:t>
            </a:r>
          </a:p>
          <a:p>
            <a:pPr marL="400050" lvl="1" indent="0">
              <a:buNone/>
            </a:pPr>
            <a:r>
              <a:rPr lang="en-US" sz="1800" dirty="0" smtClean="0"/>
              <a:t>HIV………………………..                              </a:t>
            </a:r>
            <a:endParaRPr lang="en-US" sz="1800" dirty="0"/>
          </a:p>
          <a:p>
            <a:pPr marL="400050" lvl="1" indent="0">
              <a:buNone/>
            </a:pPr>
            <a:r>
              <a:rPr lang="en-US" sz="1800" dirty="0" smtClean="0"/>
              <a:t>Syphilis……………………                            </a:t>
            </a:r>
            <a:endParaRPr lang="en-US" sz="1800" dirty="0"/>
          </a:p>
          <a:p>
            <a:pPr marL="400050" lvl="1" indent="0">
              <a:buNone/>
            </a:pPr>
            <a:r>
              <a:rPr lang="en-US" sz="1800" dirty="0" smtClean="0"/>
              <a:t>Plasma Archive………….                    </a:t>
            </a:r>
          </a:p>
          <a:p>
            <a:pPr marL="400050" lvl="1" indent="0">
              <a:buNone/>
            </a:pPr>
            <a:r>
              <a:rPr lang="en-US" sz="1800" dirty="0" smtClean="0"/>
              <a:t>Blood PK………………….                         </a:t>
            </a:r>
            <a:endParaRPr lang="en-US" sz="1800" dirty="0"/>
          </a:p>
          <a:p>
            <a:pPr marL="0" lvl="0" indent="0">
              <a:buNone/>
            </a:pPr>
            <a:r>
              <a:rPr lang="en-US" sz="1800" dirty="0">
                <a:solidFill>
                  <a:srgbClr val="000000"/>
                </a:solidFill>
              </a:rPr>
              <a:t>Vaginal</a:t>
            </a:r>
            <a:r>
              <a:rPr lang="en-US" sz="1800" dirty="0" smtClean="0">
                <a:solidFill>
                  <a:srgbClr val="000000"/>
                </a:solidFill>
              </a:rPr>
              <a:t>………………………...</a:t>
            </a:r>
          </a:p>
          <a:p>
            <a:pPr marL="400050" lvl="1" indent="0">
              <a:buNone/>
            </a:pPr>
            <a:r>
              <a:rPr lang="en-US" sz="1800" dirty="0" smtClean="0">
                <a:solidFill>
                  <a:srgbClr val="000000"/>
                </a:solidFill>
              </a:rPr>
              <a:t>Gram </a:t>
            </a:r>
            <a:r>
              <a:rPr lang="en-US" sz="1800" dirty="0">
                <a:solidFill>
                  <a:srgbClr val="000000"/>
                </a:solidFill>
              </a:rPr>
              <a:t>Stain</a:t>
            </a:r>
            <a:r>
              <a:rPr lang="en-US" sz="1800" dirty="0" smtClean="0">
                <a:solidFill>
                  <a:srgbClr val="000000"/>
                </a:solidFill>
              </a:rPr>
              <a:t>……………….</a:t>
            </a:r>
          </a:p>
          <a:p>
            <a:pPr marL="400050" lvl="1" indent="0">
              <a:buNone/>
            </a:pPr>
            <a:r>
              <a:rPr lang="en-US" sz="1800" dirty="0">
                <a:solidFill>
                  <a:srgbClr val="000000"/>
                </a:solidFill>
              </a:rPr>
              <a:t>Culture</a:t>
            </a:r>
            <a:r>
              <a:rPr lang="en-US" sz="1800" dirty="0" smtClean="0">
                <a:solidFill>
                  <a:srgbClr val="000000"/>
                </a:solidFill>
              </a:rPr>
              <a:t>……………………</a:t>
            </a:r>
            <a:endParaRPr lang="en-US" sz="1800" dirty="0">
              <a:solidFill>
                <a:srgbClr val="000000"/>
              </a:solidFill>
            </a:endParaRPr>
          </a:p>
          <a:p>
            <a:pPr marL="400050" lvl="1" indent="0">
              <a:buNone/>
            </a:pPr>
            <a:endParaRPr lang="en-US" sz="1800" dirty="0">
              <a:solidFill>
                <a:srgbClr val="000000"/>
              </a:solidFill>
            </a:endParaRPr>
          </a:p>
          <a:p>
            <a:pPr marL="0" lvl="0" indent="0">
              <a:buNone/>
            </a:pPr>
            <a:endParaRPr lang="en-US" sz="2000" dirty="0" smtClean="0"/>
          </a:p>
          <a:p>
            <a:pPr marL="0" indent="0">
              <a:buNone/>
            </a:pPr>
            <a:r>
              <a:rPr lang="en-US" sz="2000" dirty="0"/>
              <a:t>     </a:t>
            </a:r>
            <a:r>
              <a:rPr lang="en-US" sz="1600" dirty="0" smtClean="0"/>
              <a:t> </a:t>
            </a:r>
          </a:p>
          <a:p>
            <a:pPr marL="400050" lvl="1" indent="0">
              <a:buNone/>
            </a:pPr>
            <a:r>
              <a:rPr lang="en-US" sz="1600" dirty="0" smtClean="0"/>
              <a:t>          </a:t>
            </a:r>
          </a:p>
        </p:txBody>
      </p:sp>
      <p:sp>
        <p:nvSpPr>
          <p:cNvPr id="4" name="Slide Number Placeholder 3"/>
          <p:cNvSpPr>
            <a:spLocks noGrp="1"/>
          </p:cNvSpPr>
          <p:nvPr>
            <p:ph type="sldNum" sz="quarter" idx="12"/>
          </p:nvPr>
        </p:nvSpPr>
        <p:spPr/>
        <p:txBody>
          <a:bodyPr/>
          <a:lstStyle/>
          <a:p>
            <a:pPr>
              <a:defRPr/>
            </a:pPr>
            <a:fld id="{3C309E61-22B0-4E57-9A46-E2F346BA0DDE}" type="slidenum">
              <a:rPr lang="en-US" smtClean="0"/>
              <a:pPr>
                <a:defRPr/>
              </a:pPr>
              <a:t>2</a:t>
            </a:fld>
            <a:endParaRPr lang="en-US" dirty="0"/>
          </a:p>
        </p:txBody>
      </p:sp>
      <p:sp>
        <p:nvSpPr>
          <p:cNvPr id="5" name="Content Placeholder 2"/>
          <p:cNvSpPr txBox="1">
            <a:spLocks/>
          </p:cNvSpPr>
          <p:nvPr/>
        </p:nvSpPr>
        <p:spPr bwMode="auto">
          <a:xfrm>
            <a:off x="4267200" y="914400"/>
            <a:ext cx="3657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00050" lvl="1" indent="0">
              <a:buNone/>
            </a:pPr>
            <a:r>
              <a:rPr lang="en-US" sz="1800" kern="0" dirty="0" smtClean="0">
                <a:solidFill>
                  <a:srgbClr val="000000"/>
                </a:solidFill>
              </a:rPr>
              <a:t>pH </a:t>
            </a:r>
            <a:r>
              <a:rPr lang="en-US" sz="1800" kern="0" dirty="0">
                <a:solidFill>
                  <a:srgbClr val="000000"/>
                </a:solidFill>
              </a:rPr>
              <a:t>&amp; Wet </a:t>
            </a:r>
            <a:r>
              <a:rPr lang="en-US" sz="1800" kern="0" dirty="0" smtClean="0">
                <a:solidFill>
                  <a:srgbClr val="000000"/>
                </a:solidFill>
              </a:rPr>
              <a:t>Mount……………...                   </a:t>
            </a:r>
            <a:endParaRPr lang="en-US" sz="1800" kern="0" dirty="0">
              <a:solidFill>
                <a:srgbClr val="000000"/>
              </a:solidFill>
            </a:endParaRPr>
          </a:p>
          <a:p>
            <a:pPr marL="400050" lvl="1" indent="0">
              <a:spcBef>
                <a:spcPts val="600"/>
              </a:spcBef>
              <a:buNone/>
            </a:pPr>
            <a:r>
              <a:rPr lang="en-US" sz="1800" kern="0" dirty="0" smtClean="0">
                <a:solidFill>
                  <a:srgbClr val="000000"/>
                </a:solidFill>
              </a:rPr>
              <a:t>Trichomonas, GC/CT.………..</a:t>
            </a:r>
          </a:p>
          <a:p>
            <a:pPr marL="400050" lvl="1" indent="0">
              <a:spcBef>
                <a:spcPts val="600"/>
              </a:spcBef>
              <a:buNone/>
            </a:pPr>
            <a:r>
              <a:rPr lang="en-US" sz="1800" dirty="0"/>
              <a:t>S</a:t>
            </a:r>
            <a:r>
              <a:rPr lang="en-US" sz="1800" dirty="0" smtClean="0"/>
              <a:t>wab for Biomarkers.............. </a:t>
            </a:r>
            <a:r>
              <a:rPr lang="en-US" sz="1800" kern="0" dirty="0" smtClean="0">
                <a:solidFill>
                  <a:srgbClr val="000000"/>
                </a:solidFill>
              </a:rPr>
              <a:t>Swab for PK ………………..…</a:t>
            </a:r>
          </a:p>
          <a:p>
            <a:pPr marL="800100" lvl="2" indent="0">
              <a:spcBef>
                <a:spcPts val="600"/>
              </a:spcBef>
              <a:buNone/>
            </a:pPr>
            <a:r>
              <a:rPr lang="en-US" sz="1800" kern="0" dirty="0" smtClean="0">
                <a:solidFill>
                  <a:srgbClr val="000000"/>
                </a:solidFill>
              </a:rPr>
              <a:t>ENR &amp; Vis 28……………..                           </a:t>
            </a:r>
            <a:endParaRPr lang="en-US" sz="1800" kern="0" dirty="0">
              <a:solidFill>
                <a:srgbClr val="000000"/>
              </a:solidFill>
            </a:endParaRPr>
          </a:p>
          <a:p>
            <a:pPr marL="400050" lvl="1" indent="0">
              <a:spcBef>
                <a:spcPts val="600"/>
              </a:spcBef>
              <a:buNone/>
            </a:pPr>
            <a:r>
              <a:rPr lang="en-US" sz="1800" kern="0" dirty="0" smtClean="0">
                <a:solidFill>
                  <a:srgbClr val="000000"/>
                </a:solidFill>
              </a:rPr>
              <a:t>       ENR visit flow…………….</a:t>
            </a:r>
          </a:p>
          <a:p>
            <a:pPr marL="400050" lvl="1" indent="0">
              <a:buNone/>
            </a:pPr>
            <a:r>
              <a:rPr lang="en-US" sz="1800" kern="0" dirty="0">
                <a:solidFill>
                  <a:srgbClr val="000000"/>
                </a:solidFill>
              </a:rPr>
              <a:t> </a:t>
            </a:r>
            <a:r>
              <a:rPr lang="en-US" sz="1800" kern="0" dirty="0" smtClean="0">
                <a:solidFill>
                  <a:srgbClr val="000000"/>
                </a:solidFill>
              </a:rPr>
              <a:t>      Single Time point………..</a:t>
            </a:r>
          </a:p>
          <a:p>
            <a:pPr marL="400050" lvl="1" indent="0">
              <a:buNone/>
            </a:pPr>
            <a:r>
              <a:rPr lang="en-US" sz="1800" kern="0" dirty="0">
                <a:solidFill>
                  <a:srgbClr val="000000"/>
                </a:solidFill>
              </a:rPr>
              <a:t> </a:t>
            </a:r>
            <a:r>
              <a:rPr lang="en-US" sz="1800" kern="0" dirty="0" smtClean="0">
                <a:solidFill>
                  <a:srgbClr val="000000"/>
                </a:solidFill>
              </a:rPr>
              <a:t>      Scale Readiness……….. </a:t>
            </a:r>
          </a:p>
          <a:p>
            <a:pPr marL="400050" lvl="1" indent="0">
              <a:buNone/>
            </a:pPr>
            <a:r>
              <a:rPr lang="en-US" sz="1800" kern="0" dirty="0" smtClean="0">
                <a:solidFill>
                  <a:srgbClr val="000000"/>
                </a:solidFill>
              </a:rPr>
              <a:t>       Self-Collected Swab…….</a:t>
            </a:r>
          </a:p>
          <a:p>
            <a:pPr marL="400050" lvl="1" indent="0">
              <a:buNone/>
            </a:pPr>
            <a:r>
              <a:rPr lang="en-US" sz="1800" kern="0" dirty="0" err="1">
                <a:solidFill>
                  <a:srgbClr val="000000"/>
                </a:solidFill>
              </a:rPr>
              <a:t>IntraVaginal</a:t>
            </a:r>
            <a:r>
              <a:rPr lang="en-US" sz="1800" kern="0" dirty="0">
                <a:solidFill>
                  <a:srgbClr val="000000"/>
                </a:solidFill>
              </a:rPr>
              <a:t> Ring (VR</a:t>
            </a:r>
            <a:r>
              <a:rPr lang="en-US" sz="1800" kern="0" dirty="0" smtClean="0">
                <a:solidFill>
                  <a:srgbClr val="000000"/>
                </a:solidFill>
              </a:rPr>
              <a:t>)……….</a:t>
            </a:r>
            <a:endParaRPr lang="en-US" sz="1800" kern="0" dirty="0" smtClean="0"/>
          </a:p>
          <a:p>
            <a:pPr marL="0" indent="0">
              <a:buFontTx/>
              <a:buNone/>
            </a:pPr>
            <a:r>
              <a:rPr lang="en-US" sz="1800" kern="0" dirty="0" smtClean="0"/>
              <a:t>Cervical Biopsy's ………………….            </a:t>
            </a:r>
          </a:p>
          <a:p>
            <a:pPr marL="0" indent="0">
              <a:buFontTx/>
              <a:buNone/>
            </a:pPr>
            <a:r>
              <a:rPr lang="en-US" sz="1800" kern="0" dirty="0"/>
              <a:t>Cytobrush (Pitt &amp; </a:t>
            </a:r>
            <a:r>
              <a:rPr lang="en-US" sz="1800" kern="0" dirty="0" smtClean="0"/>
              <a:t>Case) ………….        </a:t>
            </a:r>
          </a:p>
          <a:p>
            <a:pPr marL="0" indent="0">
              <a:buFontTx/>
              <a:buNone/>
            </a:pPr>
            <a:r>
              <a:rPr lang="en-US" sz="1800" kern="0" dirty="0" smtClean="0"/>
              <a:t>Rectal Fluid Collection……………</a:t>
            </a:r>
          </a:p>
          <a:p>
            <a:pPr marL="0" indent="0">
              <a:buFontTx/>
              <a:buNone/>
            </a:pPr>
            <a:r>
              <a:rPr lang="en-US" sz="1800" kern="0" dirty="0" smtClean="0"/>
              <a:t>Supplies…………………………….                            </a:t>
            </a:r>
          </a:p>
          <a:p>
            <a:pPr marL="0" indent="0">
              <a:buFontTx/>
              <a:buNone/>
            </a:pPr>
            <a:r>
              <a:rPr lang="en-US" sz="1800" kern="0" dirty="0" smtClean="0"/>
              <a:t>MTN Contacts …………………….                 </a:t>
            </a:r>
            <a:endParaRPr lang="en-US" sz="1800" kern="0" dirty="0"/>
          </a:p>
        </p:txBody>
      </p:sp>
      <p:sp>
        <p:nvSpPr>
          <p:cNvPr id="6" name="Rectangle 4"/>
          <p:cNvSpPr txBox="1">
            <a:spLocks noChangeArrowheads="1"/>
          </p:cNvSpPr>
          <p:nvPr/>
        </p:nvSpPr>
        <p:spPr bwMode="auto">
          <a:xfrm>
            <a:off x="1219200" y="435429"/>
            <a:ext cx="53340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kern="0" dirty="0" smtClean="0"/>
              <a:t>Directory</a:t>
            </a:r>
            <a:endParaRPr lang="en-US" sz="1200" kern="0" dirty="0" smtClean="0"/>
          </a:p>
          <a:p>
            <a:pPr eaLnBrk="1" hangingPunct="1"/>
            <a:endParaRPr lang="en-US" kern="0" dirty="0" smtClean="0"/>
          </a:p>
        </p:txBody>
      </p:sp>
      <p:sp>
        <p:nvSpPr>
          <p:cNvPr id="2" name="TextBox 1"/>
          <p:cNvSpPr txBox="1"/>
          <p:nvPr/>
        </p:nvSpPr>
        <p:spPr>
          <a:xfrm>
            <a:off x="3286125" y="990600"/>
            <a:ext cx="838200" cy="5761577"/>
          </a:xfrm>
          <a:prstGeom prst="rect">
            <a:avLst/>
          </a:prstGeom>
          <a:noFill/>
        </p:spPr>
        <p:txBody>
          <a:bodyPr wrap="square" rtlCol="0">
            <a:spAutoFit/>
          </a:bodyPr>
          <a:lstStyle/>
          <a:p>
            <a:r>
              <a:rPr lang="en-US" dirty="0" smtClean="0"/>
              <a:t>4</a:t>
            </a:r>
          </a:p>
          <a:p>
            <a:r>
              <a:rPr lang="en-US" dirty="0" smtClean="0"/>
              <a:t>5</a:t>
            </a:r>
          </a:p>
          <a:p>
            <a:r>
              <a:rPr lang="en-US" dirty="0" smtClean="0"/>
              <a:t>7</a:t>
            </a:r>
          </a:p>
          <a:p>
            <a:r>
              <a:rPr lang="en-US" dirty="0" smtClean="0"/>
              <a:t>10</a:t>
            </a:r>
          </a:p>
          <a:p>
            <a:r>
              <a:rPr lang="en-US" dirty="0" smtClean="0"/>
              <a:t>10</a:t>
            </a:r>
          </a:p>
          <a:p>
            <a:r>
              <a:rPr lang="en-US" dirty="0" smtClean="0"/>
              <a:t>11</a:t>
            </a:r>
          </a:p>
          <a:p>
            <a:r>
              <a:rPr lang="en-US" dirty="0" smtClean="0"/>
              <a:t>12</a:t>
            </a:r>
          </a:p>
          <a:p>
            <a:r>
              <a:rPr lang="en-US" dirty="0" smtClean="0"/>
              <a:t>13-21</a:t>
            </a:r>
          </a:p>
          <a:p>
            <a:r>
              <a:rPr lang="en-US" dirty="0" smtClean="0"/>
              <a:t>13</a:t>
            </a:r>
          </a:p>
          <a:p>
            <a:r>
              <a:rPr lang="en-US" dirty="0" smtClean="0"/>
              <a:t>16</a:t>
            </a:r>
            <a:endParaRPr lang="en-US" dirty="0"/>
          </a:p>
          <a:p>
            <a:r>
              <a:rPr lang="en-US" dirty="0" smtClean="0"/>
              <a:t>18</a:t>
            </a:r>
          </a:p>
          <a:p>
            <a:r>
              <a:rPr lang="en-US" dirty="0" smtClean="0"/>
              <a:t>20</a:t>
            </a:r>
            <a:endParaRPr lang="en-US" dirty="0"/>
          </a:p>
          <a:p>
            <a:r>
              <a:rPr lang="en-US" dirty="0" smtClean="0"/>
              <a:t>21</a:t>
            </a:r>
          </a:p>
          <a:p>
            <a:r>
              <a:rPr lang="en-US" dirty="0"/>
              <a:t>22-41</a:t>
            </a:r>
          </a:p>
          <a:p>
            <a:r>
              <a:rPr lang="en-US" dirty="0"/>
              <a:t>22</a:t>
            </a:r>
          </a:p>
          <a:p>
            <a:r>
              <a:rPr lang="en-US" sz="2000" dirty="0" smtClean="0"/>
              <a:t>25</a:t>
            </a:r>
            <a:endParaRPr lang="en-US" sz="2000" dirty="0"/>
          </a:p>
          <a:p>
            <a:endParaRPr lang="en-US" dirty="0" smtClean="0"/>
          </a:p>
        </p:txBody>
      </p:sp>
      <p:sp>
        <p:nvSpPr>
          <p:cNvPr id="7" name="TextBox 6"/>
          <p:cNvSpPr txBox="1"/>
          <p:nvPr/>
        </p:nvSpPr>
        <p:spPr>
          <a:xfrm>
            <a:off x="7772400" y="914400"/>
            <a:ext cx="838200" cy="5170646"/>
          </a:xfrm>
          <a:prstGeom prst="rect">
            <a:avLst/>
          </a:prstGeom>
          <a:noFill/>
        </p:spPr>
        <p:txBody>
          <a:bodyPr wrap="square" rtlCol="0">
            <a:spAutoFit/>
          </a:bodyPr>
          <a:lstStyle/>
          <a:p>
            <a:r>
              <a:rPr lang="en-US" dirty="0" smtClean="0"/>
              <a:t>26</a:t>
            </a:r>
          </a:p>
          <a:p>
            <a:r>
              <a:rPr lang="en-US" dirty="0" smtClean="0"/>
              <a:t>27</a:t>
            </a:r>
          </a:p>
          <a:p>
            <a:r>
              <a:rPr lang="en-US" dirty="0" smtClean="0"/>
              <a:t>28</a:t>
            </a:r>
          </a:p>
          <a:p>
            <a:r>
              <a:rPr lang="en-US" dirty="0" smtClean="0"/>
              <a:t>29</a:t>
            </a:r>
          </a:p>
          <a:p>
            <a:r>
              <a:rPr lang="en-US" dirty="0" smtClean="0"/>
              <a:t>29</a:t>
            </a:r>
          </a:p>
          <a:p>
            <a:r>
              <a:rPr lang="en-US" dirty="0" smtClean="0"/>
              <a:t>30</a:t>
            </a:r>
            <a:endParaRPr lang="en-US" dirty="0"/>
          </a:p>
          <a:p>
            <a:r>
              <a:rPr lang="en-US" dirty="0"/>
              <a:t>3</a:t>
            </a:r>
            <a:r>
              <a:rPr lang="en-US" dirty="0" smtClean="0"/>
              <a:t>1</a:t>
            </a:r>
          </a:p>
          <a:p>
            <a:r>
              <a:rPr lang="en-US" dirty="0"/>
              <a:t>3</a:t>
            </a:r>
            <a:r>
              <a:rPr lang="en-US" dirty="0" smtClean="0"/>
              <a:t>2</a:t>
            </a:r>
            <a:endParaRPr lang="en-US" dirty="0"/>
          </a:p>
          <a:p>
            <a:r>
              <a:rPr lang="en-US" dirty="0" smtClean="0"/>
              <a:t>36</a:t>
            </a:r>
          </a:p>
          <a:p>
            <a:r>
              <a:rPr lang="en-US" dirty="0" smtClean="0"/>
              <a:t>40</a:t>
            </a:r>
            <a:endParaRPr lang="en-US" dirty="0"/>
          </a:p>
          <a:p>
            <a:r>
              <a:rPr lang="en-US" dirty="0" smtClean="0"/>
              <a:t>42</a:t>
            </a:r>
          </a:p>
          <a:p>
            <a:r>
              <a:rPr lang="en-US" dirty="0" smtClean="0"/>
              <a:t>44</a:t>
            </a:r>
          </a:p>
          <a:p>
            <a:r>
              <a:rPr lang="en-US" dirty="0" smtClean="0"/>
              <a:t>45</a:t>
            </a:r>
          </a:p>
          <a:p>
            <a:r>
              <a:rPr lang="en-US" dirty="0" smtClean="0"/>
              <a:t>47</a:t>
            </a:r>
          </a:p>
          <a:p>
            <a:r>
              <a:rPr lang="en-US" dirty="0" smtClean="0"/>
              <a:t>48</a:t>
            </a:r>
            <a:endParaRPr lang="en-US" dirty="0"/>
          </a:p>
        </p:txBody>
      </p:sp>
    </p:spTree>
    <p:extLst>
      <p:ext uri="{BB962C8B-B14F-4D97-AF65-F5344CB8AC3E}">
        <p14:creationId xmlns:p14="http://schemas.microsoft.com/office/powerpoint/2010/main" val="34820965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4"/>
          <p:cNvSpPr>
            <a:spLocks noChangeArrowheads="1"/>
          </p:cNvSpPr>
          <p:nvPr/>
        </p:nvSpPr>
        <p:spPr bwMode="auto">
          <a:xfrm>
            <a:off x="0" y="0"/>
            <a:ext cx="9144000" cy="7048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ct val="0"/>
              </a:spcBef>
            </a:pPr>
            <a:r>
              <a:rPr lang="en-US" sz="2800" b="1" dirty="0" smtClean="0"/>
              <a:t>9.6.5 Plasma Archive Processing </a:t>
            </a:r>
          </a:p>
          <a:p>
            <a:pPr lvl="2" eaLnBrk="1" hangingPunct="1">
              <a:spcBef>
                <a:spcPct val="0"/>
              </a:spcBef>
            </a:pPr>
            <a:r>
              <a:rPr lang="en-US" sz="1600" dirty="0" smtClean="0">
                <a:solidFill>
                  <a:srgbClr val="FF0000"/>
                </a:solidFill>
              </a:rPr>
              <a:t>(Included here if CTRC needs to process a sample)</a:t>
            </a:r>
          </a:p>
          <a:p>
            <a:pPr eaLnBrk="1" hangingPunct="1">
              <a:spcBef>
                <a:spcPct val="0"/>
              </a:spcBef>
            </a:pPr>
            <a:endParaRPr lang="en-US" sz="1000" dirty="0" smtClean="0"/>
          </a:p>
          <a:p>
            <a:pPr lvl="1" eaLnBrk="1" hangingPunct="1">
              <a:spcBef>
                <a:spcPct val="0"/>
              </a:spcBef>
              <a:spcAft>
                <a:spcPts val="600"/>
              </a:spcAft>
              <a:buFont typeface="Wingdings" pitchFamily="2" charset="2"/>
              <a:buChar char="Ø"/>
            </a:pPr>
            <a:r>
              <a:rPr lang="en-US" sz="2100" dirty="0" smtClean="0"/>
              <a:t>Spin EDTA sample at 1500xg (Example: 2300 </a:t>
            </a:r>
            <a:r>
              <a:rPr lang="en-US" sz="2100" dirty="0"/>
              <a:t>RPM with a </a:t>
            </a:r>
            <a:r>
              <a:rPr lang="en-US" sz="2100" dirty="0" smtClean="0"/>
              <a:t>10 </a:t>
            </a:r>
            <a:r>
              <a:rPr lang="en-US" sz="2100" dirty="0"/>
              <a:t>inch rotor radius)</a:t>
            </a:r>
            <a:r>
              <a:rPr lang="en-US" sz="2100" dirty="0" smtClean="0"/>
              <a:t> for 10 minutes</a:t>
            </a:r>
          </a:p>
          <a:p>
            <a:pPr lvl="2" eaLnBrk="1" hangingPunct="1">
              <a:spcBef>
                <a:spcPct val="0"/>
              </a:spcBef>
              <a:spcAft>
                <a:spcPts val="600"/>
              </a:spcAft>
              <a:buFont typeface="Wingdings" pitchFamily="2" charset="2"/>
              <a:buChar char="Ø"/>
            </a:pPr>
            <a:r>
              <a:rPr lang="en-US" sz="2100" dirty="0" smtClean="0">
                <a:solidFill>
                  <a:srgbClr val="0000FF"/>
                </a:solidFill>
              </a:rPr>
              <a:t>NOTE: some plastic tube can only be spun at 1300g</a:t>
            </a:r>
            <a:endParaRPr lang="en-US" sz="2100" dirty="0"/>
          </a:p>
          <a:p>
            <a:pPr lvl="1" eaLnBrk="1" hangingPunct="1">
              <a:spcBef>
                <a:spcPct val="0"/>
              </a:spcBef>
              <a:spcAft>
                <a:spcPts val="600"/>
              </a:spcAft>
              <a:buFont typeface="Wingdings" pitchFamily="2" charset="2"/>
              <a:buChar char="Ø"/>
            </a:pPr>
            <a:r>
              <a:rPr lang="en-US" sz="2100" dirty="0" smtClean="0"/>
              <a:t>Prepare </a:t>
            </a:r>
            <a:r>
              <a:rPr lang="en-US" sz="2100" dirty="0"/>
              <a:t>as many </a:t>
            </a:r>
            <a:r>
              <a:rPr lang="en-US" sz="2100" dirty="0" smtClean="0"/>
              <a:t>1.5-2.0 </a:t>
            </a:r>
            <a:r>
              <a:rPr lang="en-US" sz="2100" dirty="0"/>
              <a:t>mL aliquots in 2 mL cryovials as </a:t>
            </a:r>
            <a:r>
              <a:rPr lang="en-US" sz="2100" dirty="0" smtClean="0"/>
              <a:t>possible</a:t>
            </a:r>
          </a:p>
          <a:p>
            <a:pPr lvl="2" eaLnBrk="1" hangingPunct="1">
              <a:spcBef>
                <a:spcPct val="0"/>
              </a:spcBef>
              <a:spcAft>
                <a:spcPts val="600"/>
              </a:spcAft>
              <a:buFont typeface="Wingdings" pitchFamily="2" charset="2"/>
              <a:buChar char="Ø"/>
            </a:pPr>
            <a:r>
              <a:rPr lang="en-US" sz="2100" dirty="0" smtClean="0"/>
              <a:t>Total </a:t>
            </a:r>
            <a:r>
              <a:rPr lang="en-US" sz="2100" dirty="0"/>
              <a:t>volume of aliquots greater than or equal (≥) to </a:t>
            </a:r>
            <a:r>
              <a:rPr lang="en-US" sz="2100" dirty="0" smtClean="0"/>
              <a:t>3 </a:t>
            </a:r>
            <a:r>
              <a:rPr lang="en-US" sz="2100" dirty="0" err="1" smtClean="0"/>
              <a:t>mL</a:t>
            </a:r>
            <a:endParaRPr lang="en-US" sz="2100" dirty="0" smtClean="0"/>
          </a:p>
          <a:p>
            <a:pPr lvl="1" eaLnBrk="1" hangingPunct="1">
              <a:spcBef>
                <a:spcPct val="0"/>
              </a:spcBef>
              <a:spcAft>
                <a:spcPts val="600"/>
              </a:spcAft>
              <a:buFont typeface="Wingdings" pitchFamily="2" charset="2"/>
              <a:buChar char="Ø"/>
            </a:pPr>
            <a:endParaRPr lang="en-US" sz="2100" dirty="0"/>
          </a:p>
          <a:p>
            <a:pPr lvl="1" eaLnBrk="1" hangingPunct="1">
              <a:spcBef>
                <a:spcPct val="0"/>
              </a:spcBef>
              <a:spcAft>
                <a:spcPts val="600"/>
              </a:spcAft>
              <a:buFont typeface="Wingdings" pitchFamily="2" charset="2"/>
              <a:buChar char="Ø"/>
            </a:pPr>
            <a:r>
              <a:rPr lang="en-US" sz="2100" dirty="0"/>
              <a:t>If total volume is less than 2.0 mL, redraw as soon as possible</a:t>
            </a:r>
            <a:r>
              <a:rPr lang="en-US" sz="2100" dirty="0" smtClean="0"/>
              <a:t>!</a:t>
            </a:r>
          </a:p>
          <a:p>
            <a:pPr lvl="1" eaLnBrk="1" hangingPunct="1">
              <a:spcBef>
                <a:spcPct val="0"/>
              </a:spcBef>
              <a:spcAft>
                <a:spcPts val="600"/>
              </a:spcAft>
              <a:buFont typeface="Wingdings" pitchFamily="2" charset="2"/>
              <a:buChar char="Ø"/>
            </a:pPr>
            <a:endParaRPr lang="en-US" sz="2100" dirty="0"/>
          </a:p>
          <a:p>
            <a:pPr lvl="1" eaLnBrk="1" hangingPunct="1">
              <a:spcBef>
                <a:spcPct val="0"/>
              </a:spcBef>
              <a:spcAft>
                <a:spcPts val="600"/>
              </a:spcAft>
              <a:buFont typeface="Wingdings" pitchFamily="2" charset="2"/>
              <a:buChar char="Ø"/>
            </a:pPr>
            <a:r>
              <a:rPr lang="en-US" sz="2100" dirty="0"/>
              <a:t>If less than </a:t>
            </a:r>
            <a:r>
              <a:rPr lang="en-US" sz="2100" dirty="0" smtClean="0"/>
              <a:t>3 </a:t>
            </a:r>
            <a:r>
              <a:rPr lang="en-US" sz="2100" dirty="0"/>
              <a:t>mL of plasma are available, store that plasma and inform the MTN NL for instruction. </a:t>
            </a:r>
            <a:endParaRPr lang="en-US" sz="2100" dirty="0" smtClean="0"/>
          </a:p>
          <a:p>
            <a:pPr lvl="1" eaLnBrk="1" hangingPunct="1">
              <a:spcBef>
                <a:spcPct val="0"/>
              </a:spcBef>
              <a:spcAft>
                <a:spcPts val="600"/>
              </a:spcAft>
              <a:buFont typeface="Wingdings" pitchFamily="2" charset="2"/>
              <a:buChar char="Ø"/>
            </a:pPr>
            <a:endParaRPr lang="en-US" sz="2100" dirty="0"/>
          </a:p>
          <a:p>
            <a:pPr lvl="1" eaLnBrk="1" hangingPunct="1">
              <a:spcBef>
                <a:spcPct val="0"/>
              </a:spcBef>
              <a:spcAft>
                <a:spcPts val="600"/>
              </a:spcAft>
              <a:buFont typeface="Wingdings" pitchFamily="2" charset="2"/>
              <a:buChar char="Ø"/>
            </a:pPr>
            <a:r>
              <a:rPr lang="en-US" sz="2100" dirty="0"/>
              <a:t>Hemolyzed samples: Store sample &amp; comment in LDMS</a:t>
            </a:r>
            <a:r>
              <a:rPr lang="en-US" sz="2100" dirty="0" smtClean="0"/>
              <a:t>.</a:t>
            </a:r>
          </a:p>
          <a:p>
            <a:pPr lvl="1" eaLnBrk="1" hangingPunct="1">
              <a:spcBef>
                <a:spcPct val="0"/>
              </a:spcBef>
              <a:spcAft>
                <a:spcPts val="600"/>
              </a:spcAft>
              <a:buFont typeface="Wingdings" pitchFamily="2" charset="2"/>
              <a:buChar char="Ø"/>
            </a:pPr>
            <a:endParaRPr lang="en-US" sz="2100" dirty="0"/>
          </a:p>
          <a:p>
            <a:pPr lvl="1" eaLnBrk="1" hangingPunct="1">
              <a:spcBef>
                <a:spcPct val="0"/>
              </a:spcBef>
              <a:spcAft>
                <a:spcPts val="600"/>
              </a:spcAft>
              <a:buFont typeface="Wingdings" pitchFamily="2" charset="2"/>
              <a:buChar char="Ø"/>
            </a:pPr>
            <a:r>
              <a:rPr lang="en-US" sz="2100" dirty="0"/>
              <a:t>EDTA plasma is frozen at ≤ -70 within 4 hours of draw (or within 24 hours </a:t>
            </a:r>
            <a:r>
              <a:rPr lang="en-US" sz="2200" dirty="0"/>
              <a:t>of a sample that was refrigerated directly after being drawn</a:t>
            </a:r>
            <a:r>
              <a:rPr lang="en-US" sz="2200" dirty="0" smtClean="0"/>
              <a:t>).</a:t>
            </a:r>
          </a:p>
          <a:p>
            <a:pPr lvl="1" eaLnBrk="1" hangingPunct="1">
              <a:spcBef>
                <a:spcPct val="0"/>
              </a:spcBef>
              <a:spcAft>
                <a:spcPts val="600"/>
              </a:spcAft>
              <a:buFont typeface="Wingdings" pitchFamily="2" charset="2"/>
              <a:buChar char="Ø"/>
            </a:pPr>
            <a:endParaRPr lang="en-US" sz="2200" dirty="0"/>
          </a:p>
        </p:txBody>
      </p:sp>
      <p:sp>
        <p:nvSpPr>
          <p:cNvPr id="22533" name="Slide Number Placeholder 2"/>
          <p:cNvSpPr>
            <a:spLocks noGrp="1"/>
          </p:cNvSpPr>
          <p:nvPr>
            <p:ph type="sldNum" sz="quarter" idx="12"/>
          </p:nvPr>
        </p:nvSpPr>
        <p:spPr>
          <a:xfrm>
            <a:off x="6934200" y="6390803"/>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fld id="{9B87350C-10DF-4441-A533-C0EBC7AC91F0}" type="slidenum">
              <a:rPr lang="en-US" smtClean="0"/>
              <a:pPr/>
              <a:t>20</a:t>
            </a:fld>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0" y="15240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3200" b="1" dirty="0" smtClean="0"/>
              <a:t>9.6.6 Blood for PK: Vicriviroc </a:t>
            </a:r>
            <a:r>
              <a:rPr lang="en-US" sz="2000" b="1" dirty="0" smtClean="0"/>
              <a:t>(MK-4176) and MK-2048</a:t>
            </a:r>
          </a:p>
          <a:p>
            <a:pPr eaLnBrk="1" hangingPunct="1"/>
            <a:endParaRPr lang="en-US" sz="2000" b="1" dirty="0" smtClean="0"/>
          </a:p>
          <a:p>
            <a:pPr marL="990600" lvl="1" indent="-533400" eaLnBrk="1" hangingPunct="1">
              <a:buFontTx/>
              <a:buChar char="–"/>
            </a:pPr>
            <a:r>
              <a:rPr lang="en-US" sz="2000" dirty="0" smtClean="0"/>
              <a:t>Draw </a:t>
            </a:r>
            <a:r>
              <a:rPr lang="en-US" sz="2000" dirty="0"/>
              <a:t>10 mL EDTA tube </a:t>
            </a:r>
            <a:r>
              <a:rPr lang="en-US" sz="2000" dirty="0" smtClean="0"/>
              <a:t>&amp; invert ~8 times to mix</a:t>
            </a:r>
            <a:endParaRPr lang="en-US" sz="2000" dirty="0"/>
          </a:p>
          <a:p>
            <a:pPr lvl="1" eaLnBrk="1" hangingPunct="1"/>
            <a:endParaRPr lang="en-US" sz="2000" dirty="0" smtClean="0"/>
          </a:p>
          <a:p>
            <a:pPr marL="990600" lvl="1" indent="-533400" eaLnBrk="1" hangingPunct="1">
              <a:buFontTx/>
              <a:buChar char="–"/>
            </a:pPr>
            <a:r>
              <a:rPr lang="en-US" sz="2000" dirty="0" smtClean="0"/>
              <a:t>Centrifuge </a:t>
            </a:r>
            <a:r>
              <a:rPr lang="en-US" sz="2000" dirty="0"/>
              <a:t>the sample at approximately 1500 x g </a:t>
            </a:r>
            <a:r>
              <a:rPr lang="en-US" sz="2000" dirty="0" smtClean="0"/>
              <a:t>for </a:t>
            </a:r>
            <a:r>
              <a:rPr lang="en-US" sz="2000" dirty="0"/>
              <a:t>10 minutes</a:t>
            </a:r>
            <a:r>
              <a:rPr lang="en-US" sz="2000" dirty="0" smtClean="0"/>
              <a:t>.</a:t>
            </a:r>
          </a:p>
          <a:p>
            <a:pPr marL="1447800" lvl="2" indent="-533400" eaLnBrk="1" hangingPunct="1">
              <a:buFontTx/>
              <a:buChar char="–"/>
            </a:pPr>
            <a:r>
              <a:rPr lang="en-US" sz="2000" dirty="0" smtClean="0"/>
              <a:t>Follow tube manufactures instructions for spinning</a:t>
            </a:r>
          </a:p>
          <a:p>
            <a:pPr marL="990600" lvl="1" indent="-533400" eaLnBrk="1" hangingPunct="1">
              <a:buFontTx/>
              <a:buChar char="–"/>
            </a:pPr>
            <a:endParaRPr lang="en-US" sz="2000" dirty="0"/>
          </a:p>
          <a:p>
            <a:pPr marL="990600" lvl="1" indent="-533400" eaLnBrk="1" hangingPunct="1">
              <a:buFontTx/>
              <a:buChar char="–"/>
            </a:pPr>
            <a:r>
              <a:rPr lang="en-US" sz="2000" dirty="0" smtClean="0"/>
              <a:t>Freeze plasma within </a:t>
            </a:r>
            <a:r>
              <a:rPr lang="en-US" sz="2000" dirty="0"/>
              <a:t>8 </a:t>
            </a:r>
            <a:r>
              <a:rPr lang="en-US" sz="2000" dirty="0" smtClean="0"/>
              <a:t>hours of collection.</a:t>
            </a:r>
          </a:p>
          <a:p>
            <a:pPr marL="990600" lvl="1" indent="-533400" eaLnBrk="1" hangingPunct="1">
              <a:buFontTx/>
              <a:buChar char="–"/>
            </a:pPr>
            <a:endParaRPr lang="en-US" sz="2000" dirty="0"/>
          </a:p>
          <a:p>
            <a:pPr marL="990600" lvl="1" indent="-533400" eaLnBrk="1" hangingPunct="1">
              <a:buFontTx/>
              <a:buChar char="–"/>
            </a:pPr>
            <a:r>
              <a:rPr lang="en-US" sz="2000" dirty="0"/>
              <a:t>Aliquot approximately 1.5-2.0 mL of </a:t>
            </a:r>
            <a:r>
              <a:rPr lang="en-US" sz="2000" dirty="0" smtClean="0"/>
              <a:t>plasma </a:t>
            </a:r>
            <a:r>
              <a:rPr lang="en-US" sz="2000" dirty="0"/>
              <a:t>into </a:t>
            </a:r>
            <a:r>
              <a:rPr lang="en-US" sz="2000" dirty="0" smtClean="0"/>
              <a:t>2mL </a:t>
            </a:r>
            <a:r>
              <a:rPr lang="en-US" sz="2000" dirty="0"/>
              <a:t>cryovials </a:t>
            </a:r>
            <a:endParaRPr lang="en-US" sz="2000" dirty="0" smtClean="0"/>
          </a:p>
          <a:p>
            <a:pPr marL="990600" lvl="1" indent="-533400" eaLnBrk="1" hangingPunct="1">
              <a:buFontTx/>
              <a:buChar char="–"/>
            </a:pPr>
            <a:endParaRPr lang="en-US" sz="2000" dirty="0"/>
          </a:p>
          <a:p>
            <a:pPr marL="990600" lvl="1" indent="-533400" eaLnBrk="1" hangingPunct="1">
              <a:buFontTx/>
              <a:buChar char="–"/>
            </a:pPr>
            <a:r>
              <a:rPr lang="en-US" sz="2000" dirty="0"/>
              <a:t>Prepare two storage boxes and label one as </a:t>
            </a:r>
            <a:r>
              <a:rPr lang="en-US" sz="2000" b="1" dirty="0"/>
              <a:t>“</a:t>
            </a:r>
            <a:r>
              <a:rPr lang="en-US" sz="2000" b="1" i="1" dirty="0"/>
              <a:t>primary samples</a:t>
            </a:r>
            <a:r>
              <a:rPr lang="en-US" sz="2000" b="1" dirty="0"/>
              <a:t>” </a:t>
            </a:r>
            <a:r>
              <a:rPr lang="en-US" sz="2000" dirty="0"/>
              <a:t>and the other as “</a:t>
            </a:r>
            <a:r>
              <a:rPr lang="en-US" sz="2000" b="1" i="1" dirty="0"/>
              <a:t>back-up samples</a:t>
            </a:r>
            <a:r>
              <a:rPr lang="en-US" sz="2000" i="1" dirty="0"/>
              <a:t>”.</a:t>
            </a:r>
            <a:r>
              <a:rPr lang="en-US" sz="2000" dirty="0"/>
              <a:t> </a:t>
            </a:r>
            <a:endParaRPr lang="en-US" sz="2000" dirty="0" smtClean="0"/>
          </a:p>
          <a:p>
            <a:pPr marL="990600" lvl="1" indent="-533400" eaLnBrk="1" hangingPunct="1">
              <a:buFontTx/>
              <a:buChar char="–"/>
            </a:pPr>
            <a:endParaRPr lang="en-US" sz="2000" dirty="0"/>
          </a:p>
          <a:p>
            <a:pPr marL="990600" lvl="1" indent="-533400" eaLnBrk="1" hangingPunct="1">
              <a:buFontTx/>
              <a:buChar char="–"/>
            </a:pPr>
            <a:r>
              <a:rPr lang="en-US" sz="2000" dirty="0"/>
              <a:t>Store the boxes with samples at ≤-70˚C </a:t>
            </a:r>
            <a:endParaRPr lang="en-US" sz="2000" dirty="0" smtClean="0"/>
          </a:p>
          <a:p>
            <a:pPr marL="990600" lvl="1" indent="-533400" eaLnBrk="1" hangingPunct="1"/>
            <a:endParaRPr lang="en-US" sz="2000" dirty="0" smtClean="0"/>
          </a:p>
          <a:p>
            <a:pPr marL="990600" lvl="1" indent="-533400" eaLnBrk="1" hangingPunct="1">
              <a:buFontTx/>
              <a:buChar char="–"/>
            </a:pPr>
            <a:r>
              <a:rPr lang="en-US" sz="2000" dirty="0" smtClean="0"/>
              <a:t>LC will coordinate shipments to PK lab</a:t>
            </a:r>
            <a:endParaRPr lang="en-US" sz="2000" dirty="0"/>
          </a:p>
        </p:txBody>
      </p:sp>
      <p:sp>
        <p:nvSpPr>
          <p:cNvPr id="23555"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fld id="{98E58B65-16B9-4D5C-963D-BD6662FE356C}" type="slidenum">
              <a:rPr lang="en-US" smtClean="0"/>
              <a:pPr/>
              <a:t>21</a:t>
            </a:fld>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C309E61-22B0-4E57-9A46-E2F346BA0DDE}" type="slidenum">
              <a:rPr lang="en-US" smtClean="0"/>
              <a:pPr>
                <a:defRPr/>
              </a:pPr>
              <a:t>22</a:t>
            </a:fld>
            <a:endParaRPr lang="en-US"/>
          </a:p>
        </p:txBody>
      </p:sp>
      <p:sp>
        <p:nvSpPr>
          <p:cNvPr id="5" name="Title 4"/>
          <p:cNvSpPr>
            <a:spLocks noGrp="1" noChangeArrowheads="1"/>
          </p:cNvSpPr>
          <p:nvPr>
            <p:ph type="title"/>
          </p:nvPr>
        </p:nvSpPr>
        <p:spPr bwMode="auto">
          <a:xfrm>
            <a:off x="304800" y="304800"/>
            <a:ext cx="82296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l" eaLnBrk="1" hangingPunct="1">
              <a:spcBef>
                <a:spcPct val="0"/>
              </a:spcBef>
            </a:pPr>
            <a:r>
              <a:rPr lang="en-US" sz="3200" b="1" dirty="0" smtClean="0">
                <a:solidFill>
                  <a:schemeClr val="tx2"/>
                </a:solidFill>
              </a:rPr>
              <a:t>9.7  Gram stains on Vaginal </a:t>
            </a:r>
            <a:r>
              <a:rPr lang="en-US" sz="3200" b="1" dirty="0">
                <a:solidFill>
                  <a:schemeClr val="tx2"/>
                </a:solidFill>
              </a:rPr>
              <a:t>Specimens</a:t>
            </a:r>
          </a:p>
        </p:txBody>
      </p:sp>
      <p:sp>
        <p:nvSpPr>
          <p:cNvPr id="7" name="TextBox 6"/>
          <p:cNvSpPr txBox="1"/>
          <p:nvPr/>
        </p:nvSpPr>
        <p:spPr>
          <a:xfrm>
            <a:off x="228600" y="1447800"/>
            <a:ext cx="8915400" cy="2456057"/>
          </a:xfrm>
          <a:prstGeom prst="rect">
            <a:avLst/>
          </a:prstGeom>
          <a:noFill/>
        </p:spPr>
        <p:txBody>
          <a:bodyPr wrap="square" rtlCol="0">
            <a:spAutoFit/>
          </a:bodyPr>
          <a:lstStyle/>
          <a:p>
            <a:pPr marL="0" indent="0">
              <a:buNone/>
            </a:pPr>
            <a:r>
              <a:rPr lang="en-US" sz="2400" b="1" dirty="0" smtClean="0"/>
              <a:t>9.7.1 Gram </a:t>
            </a:r>
            <a:r>
              <a:rPr lang="en-US" sz="2400" b="1" dirty="0"/>
              <a:t>Stains</a:t>
            </a:r>
            <a:r>
              <a:rPr lang="en-US" sz="2400" dirty="0"/>
              <a:t>: </a:t>
            </a:r>
            <a:r>
              <a:rPr lang="en-US" sz="2400" dirty="0" smtClean="0"/>
              <a:t>For </a:t>
            </a:r>
            <a:r>
              <a:rPr lang="en-US" sz="2400" dirty="0"/>
              <a:t>the lab assessment of Bacterial </a:t>
            </a:r>
            <a:r>
              <a:rPr lang="en-US" sz="2400" dirty="0" smtClean="0"/>
              <a:t>Vaginosis</a:t>
            </a:r>
          </a:p>
          <a:p>
            <a:pPr marL="0" indent="0">
              <a:buNone/>
            </a:pPr>
            <a:r>
              <a:rPr lang="en-US" sz="2400" dirty="0" smtClean="0"/>
              <a:t>Prepare 2 slides: One </a:t>
            </a:r>
            <a:r>
              <a:rPr lang="en-US" sz="2400" dirty="0"/>
              <a:t>as </a:t>
            </a:r>
            <a:r>
              <a:rPr lang="en-US" sz="2400" dirty="0" smtClean="0"/>
              <a:t>Primary </a:t>
            </a:r>
            <a:r>
              <a:rPr lang="en-US" sz="2400" dirty="0"/>
              <a:t>and the other as </a:t>
            </a:r>
            <a:r>
              <a:rPr lang="en-US" sz="2400" dirty="0" smtClean="0"/>
              <a:t>Secondary</a:t>
            </a:r>
          </a:p>
          <a:p>
            <a:pPr marL="457200" lvl="0" indent="-457200">
              <a:buFont typeface="+mj-lt"/>
              <a:buAutoNum type="arabicPeriod"/>
            </a:pPr>
            <a:r>
              <a:rPr lang="en-US" sz="2400" dirty="0"/>
              <a:t>Use a pencil to write the PTID and specimen collection date on one side of the frosted end of the slide. This is the side of the slide that the specimen is to be applied. </a:t>
            </a:r>
          </a:p>
        </p:txBody>
      </p:sp>
      <p:pic>
        <p:nvPicPr>
          <p:cNvPr id="8" name="Picture 7" descr="SKMBT_C4521301311204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4648200"/>
            <a:ext cx="4572000" cy="1524000"/>
          </a:xfrm>
          <a:prstGeom prst="rect">
            <a:avLst/>
          </a:prstGeom>
          <a:noFill/>
          <a:ln>
            <a:noFill/>
          </a:ln>
        </p:spPr>
      </p:pic>
    </p:spTree>
    <p:extLst>
      <p:ext uri="{BB962C8B-B14F-4D97-AF65-F5344CB8AC3E}">
        <p14:creationId xmlns:p14="http://schemas.microsoft.com/office/powerpoint/2010/main" val="1321690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0"/>
            <a:ext cx="8984810" cy="5943600"/>
          </a:xfrm>
        </p:spPr>
        <p:txBody>
          <a:bodyPr/>
          <a:lstStyle/>
          <a:p>
            <a:pPr marL="457200" lvl="0" indent="-457200">
              <a:buFont typeface="+mj-lt"/>
              <a:buAutoNum type="arabicPeriod" startAt="2"/>
            </a:pPr>
            <a:r>
              <a:rPr lang="en-US" sz="2400" dirty="0"/>
              <a:t>C</a:t>
            </a:r>
            <a:r>
              <a:rPr lang="en-US" sz="2400" dirty="0" smtClean="0"/>
              <a:t>ollect </a:t>
            </a:r>
            <a:r>
              <a:rPr lang="en-US" sz="2400" dirty="0"/>
              <a:t>from the lateral vaginal wall via swab (Dacron or cotton), roll the swab across each of the </a:t>
            </a:r>
            <a:r>
              <a:rPr lang="en-US" sz="2400" dirty="0" smtClean="0"/>
              <a:t>slides. (collect from </a:t>
            </a:r>
            <a:r>
              <a:rPr lang="en-US" sz="2400" dirty="0"/>
              <a:t>opposite the vaginal wall used for the wet mount specimen collection.) </a:t>
            </a:r>
            <a:endParaRPr lang="en-US" sz="2400" dirty="0" smtClean="0"/>
          </a:p>
          <a:p>
            <a:pPr marL="457200" lvl="0" indent="-457200">
              <a:buFont typeface="+mj-lt"/>
              <a:buAutoNum type="arabicPeriod" startAt="2"/>
            </a:pPr>
            <a:r>
              <a:rPr lang="en-US" sz="2400" dirty="0"/>
              <a:t>A SCHARP-provided PTID label is to be placed on the underside of the slides (on the frosted end, under the pencil markings); write the specimen collection date in indelible ink </a:t>
            </a:r>
            <a:r>
              <a:rPr lang="en-US" sz="2400" dirty="0" smtClean="0"/>
              <a:t>(e.g. pen) on </a:t>
            </a:r>
            <a:r>
              <a:rPr lang="en-US" sz="2400" dirty="0"/>
              <a:t>each </a:t>
            </a:r>
            <a:r>
              <a:rPr lang="en-US" sz="2400" dirty="0" smtClean="0"/>
              <a:t>label.</a:t>
            </a:r>
          </a:p>
          <a:p>
            <a:pPr marL="457200" lvl="0" indent="-457200">
              <a:buFont typeface="+mj-lt"/>
              <a:buAutoNum type="arabicPeriod" startAt="2"/>
            </a:pPr>
            <a:endParaRPr lang="en-US" sz="2000" dirty="0"/>
          </a:p>
          <a:p>
            <a:pPr marL="0" indent="0">
              <a:buNone/>
            </a:pPr>
            <a:endParaRPr lang="en-US" dirty="0" smtClean="0"/>
          </a:p>
          <a:p>
            <a:pPr marL="0" indent="0">
              <a:buNone/>
            </a:pPr>
            <a:endParaRPr lang="en-US" sz="3600" dirty="0" smtClean="0"/>
          </a:p>
          <a:p>
            <a:pPr marL="457200" indent="-457200">
              <a:buFont typeface="+mj-lt"/>
              <a:buAutoNum type="arabicPeriod" startAt="4"/>
            </a:pPr>
            <a:r>
              <a:rPr lang="en-US" sz="2400" dirty="0"/>
              <a:t>Allow the specimens to air-dry on the slides. Do not </a:t>
            </a:r>
            <a:r>
              <a:rPr lang="en-US" sz="2400" dirty="0" smtClean="0"/>
              <a:t>heat-fix</a:t>
            </a:r>
            <a:r>
              <a:rPr lang="en-US" sz="2000" dirty="0" smtClean="0"/>
              <a:t>.</a:t>
            </a:r>
          </a:p>
          <a:p>
            <a:pPr marL="457200" indent="-457200">
              <a:buFont typeface="+mj-lt"/>
              <a:buAutoNum type="arabicPeriod" startAt="4"/>
            </a:pPr>
            <a:endParaRPr lang="en-US" sz="2000" dirty="0" smtClean="0"/>
          </a:p>
          <a:p>
            <a:pPr marL="457200" indent="-457200">
              <a:buFont typeface="+mj-lt"/>
              <a:buAutoNum type="arabicPeriod" startAt="4"/>
            </a:pPr>
            <a:endParaRPr lang="en-US" sz="2000" dirty="0"/>
          </a:p>
        </p:txBody>
      </p:sp>
      <p:sp>
        <p:nvSpPr>
          <p:cNvPr id="4" name="Slide Number Placeholder 3"/>
          <p:cNvSpPr>
            <a:spLocks noGrp="1"/>
          </p:cNvSpPr>
          <p:nvPr>
            <p:ph type="sldNum" sz="quarter" idx="12"/>
          </p:nvPr>
        </p:nvSpPr>
        <p:spPr/>
        <p:txBody>
          <a:bodyPr/>
          <a:lstStyle/>
          <a:p>
            <a:pPr>
              <a:defRPr/>
            </a:pPr>
            <a:fld id="{3C309E61-22B0-4E57-9A46-E2F346BA0DDE}" type="slidenum">
              <a:rPr lang="en-US" smtClean="0"/>
              <a:pPr>
                <a:defRPr/>
              </a:pPr>
              <a:t>23</a:t>
            </a:fld>
            <a:endParaRPr lang="en-US" dirty="0"/>
          </a:p>
        </p:txBody>
      </p:sp>
      <p:pic>
        <p:nvPicPr>
          <p:cNvPr id="5" name="Picture 4" descr="Correct SCHARP label on gram stai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4876" y="3886200"/>
            <a:ext cx="3962400" cy="1524000"/>
          </a:xfrm>
          <a:prstGeom prst="rect">
            <a:avLst/>
          </a:prstGeom>
          <a:noFill/>
          <a:ln>
            <a:noFill/>
          </a:ln>
        </p:spPr>
      </p:pic>
    </p:spTree>
    <p:extLst>
      <p:ext uri="{BB962C8B-B14F-4D97-AF65-F5344CB8AC3E}">
        <p14:creationId xmlns:p14="http://schemas.microsoft.com/office/powerpoint/2010/main" val="29513876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10200"/>
          </a:xfrm>
        </p:spPr>
        <p:txBody>
          <a:bodyPr/>
          <a:lstStyle/>
          <a:p>
            <a:pPr marL="514350" lvl="0" indent="-514350">
              <a:spcBef>
                <a:spcPts val="300"/>
              </a:spcBef>
              <a:spcAft>
                <a:spcPts val="0"/>
              </a:spcAft>
              <a:buFont typeface="+mj-lt"/>
              <a:buAutoNum type="arabicPeriod" startAt="5"/>
              <a:tabLst>
                <a:tab pos="228600" algn="l"/>
                <a:tab pos="457200" algn="l"/>
                <a:tab pos="628650" algn="l"/>
              </a:tabLst>
            </a:pPr>
            <a:r>
              <a:rPr lang="en-US" sz="2400" dirty="0">
                <a:ea typeface="Times New Roman"/>
              </a:rPr>
              <a:t>Vaginal smears for gram stain are to be logged into LDMS (specimen type = </a:t>
            </a:r>
            <a:r>
              <a:rPr lang="en-US" sz="2400" dirty="0" smtClean="0">
                <a:ea typeface="Times New Roman"/>
              </a:rPr>
              <a:t>VAG). Place </a:t>
            </a:r>
            <a:r>
              <a:rPr lang="en-US" sz="2400" dirty="0">
                <a:ea typeface="Times New Roman"/>
              </a:rPr>
              <a:t>the LDMS label on the frosted end of the slide on top of the pencil markings (same side as sample</a:t>
            </a:r>
            <a:r>
              <a:rPr lang="en-US" sz="2400" dirty="0" smtClean="0">
                <a:ea typeface="Times New Roman"/>
              </a:rPr>
              <a:t>).</a:t>
            </a:r>
          </a:p>
          <a:p>
            <a:pPr marL="514350" lvl="0" indent="-514350">
              <a:spcBef>
                <a:spcPts val="300"/>
              </a:spcBef>
              <a:spcAft>
                <a:spcPts val="0"/>
              </a:spcAft>
              <a:buFont typeface="+mj-lt"/>
              <a:buAutoNum type="arabicPeriod" startAt="5"/>
              <a:tabLst>
                <a:tab pos="228600" algn="l"/>
                <a:tab pos="457200" algn="l"/>
                <a:tab pos="628650" algn="l"/>
              </a:tabLst>
            </a:pPr>
            <a:endParaRPr lang="en-US" sz="2400" dirty="0">
              <a:ea typeface="Times New Roman"/>
            </a:endParaRPr>
          </a:p>
          <a:p>
            <a:pPr marL="514350" lvl="0" indent="-514350">
              <a:spcBef>
                <a:spcPts val="300"/>
              </a:spcBef>
              <a:spcAft>
                <a:spcPts val="0"/>
              </a:spcAft>
              <a:buFont typeface="+mj-lt"/>
              <a:buAutoNum type="arabicPeriod" startAt="5"/>
              <a:tabLst>
                <a:tab pos="228600" algn="l"/>
                <a:tab pos="457200" algn="l"/>
                <a:tab pos="628650" algn="l"/>
              </a:tabLst>
            </a:pPr>
            <a:endParaRPr lang="en-US" sz="2400" dirty="0" smtClean="0">
              <a:ea typeface="Times New Roman"/>
            </a:endParaRPr>
          </a:p>
          <a:p>
            <a:pPr marL="514350" lvl="0" indent="-514350">
              <a:spcBef>
                <a:spcPts val="300"/>
              </a:spcBef>
              <a:spcAft>
                <a:spcPts val="0"/>
              </a:spcAft>
              <a:buFont typeface="+mj-lt"/>
              <a:buAutoNum type="arabicPeriod" startAt="5"/>
              <a:tabLst>
                <a:tab pos="228600" algn="l"/>
                <a:tab pos="457200" algn="l"/>
                <a:tab pos="628650" algn="l"/>
              </a:tabLst>
            </a:pPr>
            <a:endParaRPr lang="en-US" sz="2400" dirty="0">
              <a:ea typeface="Times New Roman"/>
            </a:endParaRPr>
          </a:p>
          <a:p>
            <a:pPr marL="514350" lvl="0" indent="-514350">
              <a:spcBef>
                <a:spcPts val="300"/>
              </a:spcBef>
              <a:spcAft>
                <a:spcPts val="0"/>
              </a:spcAft>
              <a:buFont typeface="+mj-lt"/>
              <a:buAutoNum type="arabicPeriod" startAt="5"/>
              <a:tabLst>
                <a:tab pos="228600" algn="l"/>
                <a:tab pos="457200" algn="l"/>
                <a:tab pos="628650" algn="l"/>
              </a:tabLst>
            </a:pPr>
            <a:endParaRPr lang="en-US" sz="2400" dirty="0" smtClean="0">
              <a:ea typeface="Times New Roman"/>
            </a:endParaRPr>
          </a:p>
          <a:p>
            <a:pPr marL="514350" lvl="0" indent="-514350">
              <a:spcBef>
                <a:spcPts val="300"/>
              </a:spcBef>
              <a:spcAft>
                <a:spcPts val="0"/>
              </a:spcAft>
              <a:buFont typeface="+mj-lt"/>
              <a:buAutoNum type="arabicPeriod" startAt="5"/>
              <a:tabLst>
                <a:tab pos="228600" algn="l"/>
                <a:tab pos="457200" algn="l"/>
                <a:tab pos="628650" algn="l"/>
              </a:tabLst>
            </a:pPr>
            <a:endParaRPr lang="en-US" sz="2400" dirty="0">
              <a:ea typeface="Times New Roman"/>
            </a:endParaRPr>
          </a:p>
          <a:p>
            <a:pPr marL="514350" indent="-514350">
              <a:spcBef>
                <a:spcPts val="300"/>
              </a:spcBef>
              <a:spcAft>
                <a:spcPts val="0"/>
              </a:spcAft>
              <a:buFont typeface="+mj-lt"/>
              <a:buAutoNum type="arabicPeriod" startAt="5"/>
              <a:tabLst>
                <a:tab pos="228600" algn="l"/>
                <a:tab pos="457200" algn="l"/>
                <a:tab pos="628650" algn="l"/>
              </a:tabLst>
            </a:pPr>
            <a:r>
              <a:rPr lang="en-US" sz="2400" dirty="0" smtClean="0"/>
              <a:t>Position primary slide </a:t>
            </a:r>
            <a:r>
              <a:rPr lang="en-US" sz="2400" dirty="0"/>
              <a:t>in a plastic slide holder and sent to the MTN NL on the day when there is a culture collection. </a:t>
            </a:r>
            <a:endParaRPr lang="en-US" sz="2400" dirty="0" smtClean="0"/>
          </a:p>
          <a:p>
            <a:pPr marL="514350" lvl="0" indent="-514350">
              <a:spcBef>
                <a:spcPts val="300"/>
              </a:spcBef>
              <a:spcAft>
                <a:spcPts val="0"/>
              </a:spcAft>
              <a:buFont typeface="+mj-lt"/>
              <a:buAutoNum type="arabicPeriod" startAt="5"/>
              <a:tabLst>
                <a:tab pos="228600" algn="l"/>
                <a:tab pos="457200" algn="l"/>
                <a:tab pos="628650" algn="l"/>
              </a:tabLst>
            </a:pPr>
            <a:r>
              <a:rPr lang="en-US" sz="2400" dirty="0"/>
              <a:t>Store the secondary slide in </a:t>
            </a:r>
            <a:r>
              <a:rPr lang="en-US" sz="2400" dirty="0" smtClean="0"/>
              <a:t>a slide </a:t>
            </a:r>
            <a:r>
              <a:rPr lang="en-US" sz="2400" dirty="0"/>
              <a:t>box </a:t>
            </a:r>
            <a:r>
              <a:rPr lang="en-US" sz="2400" dirty="0" smtClean="0"/>
              <a:t>&amp; store at room temp.</a:t>
            </a:r>
            <a:endParaRPr lang="en-US" sz="2400" dirty="0" smtClean="0">
              <a:ea typeface="Times New Roman"/>
            </a:endParaRPr>
          </a:p>
          <a:p>
            <a:pPr marL="514350" lvl="0" indent="-514350">
              <a:spcBef>
                <a:spcPts val="300"/>
              </a:spcBef>
              <a:spcAft>
                <a:spcPts val="0"/>
              </a:spcAft>
              <a:buFont typeface="+mj-lt"/>
              <a:buAutoNum type="arabicPeriod" startAt="5"/>
              <a:tabLst>
                <a:tab pos="228600" algn="l"/>
                <a:tab pos="457200" algn="l"/>
                <a:tab pos="628650" algn="l"/>
              </a:tabLst>
            </a:pPr>
            <a:endParaRPr lang="en-US" sz="2000" dirty="0">
              <a:latin typeface="Times New Roman"/>
              <a:ea typeface="Times New Roman"/>
            </a:endParaRPr>
          </a:p>
          <a:p>
            <a:pPr marL="514350" lvl="0" indent="-514350">
              <a:spcBef>
                <a:spcPts val="300"/>
              </a:spcBef>
              <a:spcAft>
                <a:spcPts val="0"/>
              </a:spcAft>
              <a:buFont typeface="+mj-lt"/>
              <a:buAutoNum type="arabicPeriod" startAt="5"/>
              <a:tabLst>
                <a:tab pos="228600" algn="l"/>
                <a:tab pos="457200" algn="l"/>
                <a:tab pos="628650" algn="l"/>
              </a:tabLst>
            </a:pPr>
            <a:endParaRPr lang="en-US" sz="2000" dirty="0" smtClean="0">
              <a:latin typeface="Times New Roman"/>
              <a:ea typeface="Times New Roman"/>
            </a:endParaRPr>
          </a:p>
          <a:p>
            <a:pPr marL="514350" lvl="0" indent="-514350">
              <a:spcBef>
                <a:spcPts val="300"/>
              </a:spcBef>
              <a:spcAft>
                <a:spcPts val="0"/>
              </a:spcAft>
              <a:buFont typeface="+mj-lt"/>
              <a:buAutoNum type="arabicPeriod" startAt="5"/>
              <a:tabLst>
                <a:tab pos="228600" algn="l"/>
                <a:tab pos="457200" algn="l"/>
                <a:tab pos="628650" algn="l"/>
              </a:tabLst>
            </a:pPr>
            <a:endParaRPr lang="en-US" sz="2000" dirty="0">
              <a:latin typeface="Times New Roman"/>
              <a:ea typeface="Times New Roman"/>
            </a:endParaRPr>
          </a:p>
          <a:p>
            <a:pPr marL="514350" lvl="0" indent="-514350">
              <a:spcBef>
                <a:spcPts val="300"/>
              </a:spcBef>
              <a:spcAft>
                <a:spcPts val="0"/>
              </a:spcAft>
              <a:buFont typeface="+mj-lt"/>
              <a:buAutoNum type="arabicPeriod" startAt="5"/>
              <a:tabLst>
                <a:tab pos="228600" algn="l"/>
                <a:tab pos="457200" algn="l"/>
                <a:tab pos="628650" algn="l"/>
              </a:tabLst>
            </a:pPr>
            <a:endParaRPr lang="en-US" sz="2000" dirty="0" smtClean="0">
              <a:latin typeface="Times New Roman"/>
              <a:ea typeface="Times New Roman"/>
            </a:endParaRPr>
          </a:p>
          <a:p>
            <a:pPr marL="514350" lvl="0" indent="-514350">
              <a:spcBef>
                <a:spcPts val="300"/>
              </a:spcBef>
              <a:spcAft>
                <a:spcPts val="0"/>
              </a:spcAft>
              <a:buFont typeface="+mj-lt"/>
              <a:buAutoNum type="arabicPeriod" startAt="5"/>
              <a:tabLst>
                <a:tab pos="228600" algn="l"/>
                <a:tab pos="457200" algn="l"/>
                <a:tab pos="628650" algn="l"/>
              </a:tabLst>
            </a:pPr>
            <a:endParaRPr lang="en-US" sz="2000" dirty="0">
              <a:latin typeface="Times New Roman"/>
              <a:ea typeface="Times New Roman"/>
            </a:endParaRPr>
          </a:p>
          <a:p>
            <a:pPr marL="514350" lvl="0" indent="-514350">
              <a:spcBef>
                <a:spcPts val="300"/>
              </a:spcBef>
              <a:spcAft>
                <a:spcPts val="0"/>
              </a:spcAft>
              <a:buFont typeface="+mj-lt"/>
              <a:buAutoNum type="arabicPeriod" startAt="5"/>
              <a:tabLst>
                <a:tab pos="228600" algn="l"/>
                <a:tab pos="457200" algn="l"/>
                <a:tab pos="628650" algn="l"/>
              </a:tabLst>
            </a:pPr>
            <a:endParaRPr lang="en-US" sz="2000" dirty="0" smtClean="0">
              <a:latin typeface="Times New Roman"/>
              <a:ea typeface="Times New Roman"/>
            </a:endParaRPr>
          </a:p>
          <a:p>
            <a:pPr marL="514350" lvl="0" indent="-514350">
              <a:spcBef>
                <a:spcPts val="300"/>
              </a:spcBef>
              <a:spcAft>
                <a:spcPts val="0"/>
              </a:spcAft>
              <a:buFont typeface="+mj-lt"/>
              <a:buAutoNum type="arabicPeriod" startAt="5"/>
              <a:tabLst>
                <a:tab pos="228600" algn="l"/>
                <a:tab pos="457200" algn="l"/>
                <a:tab pos="628650" algn="l"/>
              </a:tabLst>
            </a:pPr>
            <a:endParaRPr lang="en-US" sz="2000" dirty="0">
              <a:latin typeface="Times New Roman"/>
              <a:ea typeface="Times New Roman"/>
            </a:endParaRPr>
          </a:p>
          <a:p>
            <a:endParaRPr lang="en-US" dirty="0"/>
          </a:p>
        </p:txBody>
      </p:sp>
      <p:sp>
        <p:nvSpPr>
          <p:cNvPr id="4" name="Slide Number Placeholder 3"/>
          <p:cNvSpPr>
            <a:spLocks noGrp="1"/>
          </p:cNvSpPr>
          <p:nvPr>
            <p:ph type="sldNum" sz="quarter" idx="12"/>
          </p:nvPr>
        </p:nvSpPr>
        <p:spPr/>
        <p:txBody>
          <a:bodyPr/>
          <a:lstStyle/>
          <a:p>
            <a:pPr>
              <a:defRPr/>
            </a:pPr>
            <a:fld id="{3C309E61-22B0-4E57-9A46-E2F346BA0DDE}" type="slidenum">
              <a:rPr lang="en-US" smtClean="0"/>
              <a:pPr>
                <a:defRPr/>
              </a:pPr>
              <a:t>24</a:t>
            </a:fld>
            <a:endParaRPr lang="en-US"/>
          </a:p>
        </p:txBody>
      </p:sp>
      <p:pic>
        <p:nvPicPr>
          <p:cNvPr id="5" name="Picture 4" descr="Slide with LDMS label and tex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2514600"/>
            <a:ext cx="3810000" cy="1333500"/>
          </a:xfrm>
          <a:prstGeom prst="rect">
            <a:avLst/>
          </a:prstGeom>
          <a:noFill/>
          <a:ln>
            <a:noFill/>
          </a:ln>
        </p:spPr>
      </p:pic>
      <p:sp>
        <p:nvSpPr>
          <p:cNvPr id="6" name="Title 1"/>
          <p:cNvSpPr>
            <a:spLocks noGrp="1"/>
          </p:cNvSpPr>
          <p:nvPr>
            <p:ph type="title"/>
          </p:nvPr>
        </p:nvSpPr>
        <p:spPr>
          <a:xfrm>
            <a:off x="457200" y="274638"/>
            <a:ext cx="7772400" cy="411162"/>
          </a:xfrm>
        </p:spPr>
        <p:txBody>
          <a:bodyPr/>
          <a:lstStyle/>
          <a:p>
            <a:pPr algn="l"/>
            <a:r>
              <a:rPr lang="en-US" sz="2400" dirty="0" smtClean="0"/>
              <a:t>Gram Stain prep continued…</a:t>
            </a:r>
            <a:endParaRPr lang="en-US" sz="2400" dirty="0"/>
          </a:p>
        </p:txBody>
      </p:sp>
    </p:spTree>
    <p:extLst>
      <p:ext uri="{BB962C8B-B14F-4D97-AF65-F5344CB8AC3E}">
        <p14:creationId xmlns:p14="http://schemas.microsoft.com/office/powerpoint/2010/main" val="29772879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C309E61-22B0-4E57-9A46-E2F346BA0DDE}" type="slidenum">
              <a:rPr lang="en-US" smtClean="0"/>
              <a:pPr>
                <a:defRPr/>
              </a:pPr>
              <a:t>25</a:t>
            </a:fld>
            <a:endParaRPr lang="en-US"/>
          </a:p>
        </p:txBody>
      </p:sp>
      <p:sp>
        <p:nvSpPr>
          <p:cNvPr id="5" name="Rectangle 3"/>
          <p:cNvSpPr>
            <a:spLocks noGrp="1" noChangeArrowheads="1"/>
          </p:cNvSpPr>
          <p:nvPr>
            <p:ph idx="1"/>
          </p:nvPr>
        </p:nvSpPr>
        <p:spPr>
          <a:xfrm>
            <a:off x="30637" y="228600"/>
            <a:ext cx="8991600" cy="6324600"/>
          </a:xfrm>
        </p:spPr>
        <p:txBody>
          <a:bodyPr/>
          <a:lstStyle/>
          <a:p>
            <a:pPr eaLnBrk="1" hangingPunct="1">
              <a:buFont typeface="Symbol" pitchFamily="18" charset="2"/>
              <a:buNone/>
            </a:pPr>
            <a:r>
              <a:rPr lang="fr-FR" b="1" dirty="0" smtClean="0"/>
              <a:t>9.7.2 Vaginal Swab for Quantitative Culture</a:t>
            </a:r>
          </a:p>
          <a:p>
            <a:pPr eaLnBrk="1" hangingPunct="1">
              <a:buFont typeface="Symbol" pitchFamily="18" charset="2"/>
              <a:buNone/>
            </a:pPr>
            <a:r>
              <a:rPr lang="fr-FR" dirty="0" smtClean="0"/>
              <a:t> </a:t>
            </a:r>
            <a:endParaRPr lang="en-US" sz="3600" dirty="0" smtClean="0"/>
          </a:p>
          <a:p>
            <a:pPr lvl="1" eaLnBrk="1" hangingPunct="1">
              <a:buFont typeface="Symbol" pitchFamily="18" charset="2"/>
              <a:buChar char="¨"/>
            </a:pPr>
            <a:r>
              <a:rPr lang="en-US" dirty="0" smtClean="0"/>
              <a:t>Use Collection method supplied by LC: </a:t>
            </a:r>
          </a:p>
          <a:p>
            <a:pPr lvl="2" eaLnBrk="1" hangingPunct="1">
              <a:buFont typeface="Symbol" pitchFamily="18" charset="2"/>
              <a:buChar char="¨"/>
            </a:pPr>
            <a:r>
              <a:rPr lang="en-US" dirty="0" smtClean="0"/>
              <a:t>Max V (currently being used) or Port-A-</a:t>
            </a:r>
            <a:r>
              <a:rPr lang="en-US" dirty="0" err="1" smtClean="0"/>
              <a:t>Cul</a:t>
            </a:r>
            <a:r>
              <a:rPr lang="en-US" dirty="0" smtClean="0"/>
              <a:t>. </a:t>
            </a:r>
          </a:p>
          <a:p>
            <a:pPr lvl="2" eaLnBrk="1" hangingPunct="1">
              <a:buNone/>
            </a:pPr>
            <a:endParaRPr lang="en-US" dirty="0" smtClean="0"/>
          </a:p>
          <a:p>
            <a:pPr lvl="1" eaLnBrk="1" hangingPunct="1">
              <a:buFont typeface="Symbol" pitchFamily="18" charset="2"/>
              <a:buChar char="¨"/>
            </a:pPr>
            <a:r>
              <a:rPr lang="en-US" dirty="0" smtClean="0"/>
              <a:t>Specimen </a:t>
            </a:r>
            <a:r>
              <a:rPr lang="en-US" b="1" dirty="0" smtClean="0"/>
              <a:t>must</a:t>
            </a:r>
            <a:r>
              <a:rPr lang="en-US" dirty="0" smtClean="0"/>
              <a:t> be refrigerated within 4 hours and shipped to NL with ice packs on the day of collection </a:t>
            </a:r>
          </a:p>
          <a:p>
            <a:pPr lvl="1" eaLnBrk="1" hangingPunct="1">
              <a:buNone/>
            </a:pPr>
            <a:endParaRPr lang="en-US" dirty="0" smtClean="0"/>
          </a:p>
          <a:p>
            <a:pPr lvl="1" eaLnBrk="1" hangingPunct="1">
              <a:buFont typeface="Symbol" pitchFamily="18" charset="2"/>
              <a:buChar char="¨"/>
            </a:pPr>
            <a:r>
              <a:rPr lang="en-US" dirty="0" smtClean="0"/>
              <a:t>Ship the Port-A-</a:t>
            </a:r>
            <a:r>
              <a:rPr lang="en-US" dirty="0" err="1" smtClean="0"/>
              <a:t>Cul</a:t>
            </a:r>
            <a:r>
              <a:rPr lang="en-US" dirty="0" smtClean="0"/>
              <a:t> tube and the vaginal smear for gram stain the same day of collection by overnight courier.</a:t>
            </a:r>
          </a:p>
          <a:p>
            <a:pPr marL="457200" lvl="1" indent="0" eaLnBrk="1" hangingPunct="1">
              <a:buNone/>
            </a:pPr>
            <a:endParaRPr lang="en-US" sz="2400" dirty="0" smtClean="0"/>
          </a:p>
          <a:p>
            <a:pPr eaLnBrk="1" hangingPunct="1"/>
            <a:endParaRPr lang="en-US" sz="2400" dirty="0" smtClean="0"/>
          </a:p>
        </p:txBody>
      </p:sp>
    </p:spTree>
    <p:extLst>
      <p:ext uri="{BB962C8B-B14F-4D97-AF65-F5344CB8AC3E}">
        <p14:creationId xmlns:p14="http://schemas.microsoft.com/office/powerpoint/2010/main" val="25121362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fld id="{1AA3D478-9895-4084-8E09-46FC860CB595}" type="slidenum">
              <a:rPr lang="en-US" smtClean="0"/>
              <a:pPr/>
              <a:t>26</a:t>
            </a:fld>
            <a:endParaRPr lang="en-US" smtClean="0"/>
          </a:p>
        </p:txBody>
      </p:sp>
      <p:sp>
        <p:nvSpPr>
          <p:cNvPr id="2" name="Rectangle 1"/>
          <p:cNvSpPr/>
          <p:nvPr/>
        </p:nvSpPr>
        <p:spPr>
          <a:xfrm>
            <a:off x="76200" y="533400"/>
            <a:ext cx="8001000" cy="2283702"/>
          </a:xfrm>
          <a:prstGeom prst="rect">
            <a:avLst/>
          </a:prstGeom>
        </p:spPr>
        <p:txBody>
          <a:bodyPr wrap="square">
            <a:spAutoFit/>
          </a:bodyPr>
          <a:lstStyle/>
          <a:p>
            <a:pPr marL="342900" indent="-342900" eaLnBrk="1" hangingPunct="1">
              <a:lnSpc>
                <a:spcPct val="80000"/>
              </a:lnSpc>
              <a:buFont typeface="Symbol" pitchFamily="18" charset="2"/>
              <a:buNone/>
              <a:defRPr/>
            </a:pPr>
            <a:r>
              <a:rPr lang="en-US" sz="2800" b="1" dirty="0" smtClean="0"/>
              <a:t>9.7.3 pH</a:t>
            </a:r>
            <a:endParaRPr lang="en-US" sz="2800" b="1" dirty="0"/>
          </a:p>
          <a:p>
            <a:pPr marL="1200150" lvl="2" indent="-285750" eaLnBrk="1" hangingPunct="1">
              <a:lnSpc>
                <a:spcPct val="80000"/>
              </a:lnSpc>
              <a:buFont typeface="Symbol" pitchFamily="18" charset="2"/>
              <a:buChar char="¨"/>
              <a:defRPr/>
            </a:pPr>
            <a:r>
              <a:rPr lang="en-US" sz="2400" dirty="0"/>
              <a:t>Use pH strips with range 3.6 to 6.1</a:t>
            </a:r>
          </a:p>
          <a:p>
            <a:pPr marL="1200150" lvl="2" indent="-285750" eaLnBrk="1" hangingPunct="1">
              <a:lnSpc>
                <a:spcPct val="80000"/>
              </a:lnSpc>
              <a:buFont typeface="Symbol" pitchFamily="18" charset="2"/>
              <a:buChar char="¨"/>
              <a:defRPr/>
            </a:pPr>
            <a:r>
              <a:rPr lang="en-US" sz="2400" dirty="0"/>
              <a:t>Do </a:t>
            </a:r>
            <a:r>
              <a:rPr lang="en-US" sz="2400" i="1" dirty="0">
                <a:solidFill>
                  <a:srgbClr val="C00000"/>
                </a:solidFill>
              </a:rPr>
              <a:t>not</a:t>
            </a:r>
            <a:r>
              <a:rPr lang="en-US" sz="2400" dirty="0">
                <a:solidFill>
                  <a:srgbClr val="C00000"/>
                </a:solidFill>
              </a:rPr>
              <a:t> </a:t>
            </a:r>
            <a:r>
              <a:rPr lang="en-US" sz="2400" dirty="0"/>
              <a:t>insert the pH strip into the vagina</a:t>
            </a:r>
          </a:p>
          <a:p>
            <a:pPr marL="1200150" lvl="2" indent="-285750" eaLnBrk="1" hangingPunct="1">
              <a:lnSpc>
                <a:spcPct val="80000"/>
              </a:lnSpc>
              <a:buFont typeface="Symbol" pitchFamily="18" charset="2"/>
              <a:buChar char="¨"/>
              <a:defRPr/>
            </a:pPr>
            <a:r>
              <a:rPr lang="en-US" sz="2400" dirty="0" smtClean="0"/>
              <a:t>Collect </a:t>
            </a:r>
            <a:r>
              <a:rPr lang="en-US" sz="2400" dirty="0"/>
              <a:t>vaginal swab:</a:t>
            </a:r>
          </a:p>
          <a:p>
            <a:pPr marL="1657350" lvl="3" indent="-285750" eaLnBrk="1" hangingPunct="1">
              <a:lnSpc>
                <a:spcPct val="80000"/>
              </a:lnSpc>
              <a:buFont typeface="Symbol" pitchFamily="18" charset="2"/>
              <a:buChar char="¨"/>
              <a:defRPr/>
            </a:pPr>
            <a:r>
              <a:rPr lang="en-US" sz="2400" dirty="0" smtClean="0"/>
              <a:t>Clinician </a:t>
            </a:r>
            <a:r>
              <a:rPr lang="en-US" sz="2400" dirty="0"/>
              <a:t>collected with or without </a:t>
            </a:r>
            <a:r>
              <a:rPr lang="en-US" sz="2400" dirty="0" smtClean="0"/>
              <a:t>speculum</a:t>
            </a:r>
            <a:endParaRPr lang="en-US" sz="2400" dirty="0"/>
          </a:p>
          <a:p>
            <a:pPr marL="1200150" lvl="2" indent="-285750" eaLnBrk="1" hangingPunct="1">
              <a:lnSpc>
                <a:spcPct val="80000"/>
              </a:lnSpc>
              <a:buFont typeface="Symbol" pitchFamily="18" charset="2"/>
              <a:buChar char="¨"/>
              <a:defRPr/>
            </a:pPr>
            <a:r>
              <a:rPr lang="en-US" sz="2400" dirty="0"/>
              <a:t>Swab onto the pH strip </a:t>
            </a:r>
          </a:p>
        </p:txBody>
      </p:sp>
      <p:sp>
        <p:nvSpPr>
          <p:cNvPr id="6" name="Rectangle 3"/>
          <p:cNvSpPr txBox="1">
            <a:spLocks noChangeArrowheads="1"/>
          </p:cNvSpPr>
          <p:nvPr/>
        </p:nvSpPr>
        <p:spPr>
          <a:xfrm>
            <a:off x="0" y="3143781"/>
            <a:ext cx="9144000" cy="411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80000"/>
              </a:lnSpc>
              <a:buFont typeface="Symbol" pitchFamily="18" charset="2"/>
              <a:buNone/>
            </a:pPr>
            <a:endParaRPr lang="en-US" sz="1800" kern="0" dirty="0" smtClean="0"/>
          </a:p>
          <a:p>
            <a:pPr eaLnBrk="1" hangingPunct="1">
              <a:lnSpc>
                <a:spcPct val="80000"/>
              </a:lnSpc>
              <a:buFont typeface="Symbol" pitchFamily="18" charset="2"/>
              <a:buNone/>
            </a:pPr>
            <a:r>
              <a:rPr lang="en-US" sz="2800" b="1" kern="0" dirty="0" smtClean="0"/>
              <a:t>9.7.4 Vaginal Fluid Wet Mount Testing for BV </a:t>
            </a:r>
            <a:r>
              <a:rPr lang="en-US" sz="2800" b="1" kern="0" dirty="0"/>
              <a:t>&amp;</a:t>
            </a:r>
            <a:r>
              <a:rPr lang="en-US" sz="2800" b="1" kern="0" dirty="0" smtClean="0"/>
              <a:t> Yeast</a:t>
            </a:r>
          </a:p>
          <a:p>
            <a:pPr algn="ctr" eaLnBrk="1" hangingPunct="1">
              <a:lnSpc>
                <a:spcPct val="80000"/>
              </a:lnSpc>
              <a:buFont typeface="Symbol" pitchFamily="18" charset="2"/>
              <a:buNone/>
            </a:pPr>
            <a:r>
              <a:rPr lang="en-US" sz="2400" kern="0" dirty="0" smtClean="0"/>
              <a:t> </a:t>
            </a:r>
          </a:p>
          <a:p>
            <a:pPr lvl="2" eaLnBrk="1" hangingPunct="1">
              <a:lnSpc>
                <a:spcPct val="80000"/>
              </a:lnSpc>
              <a:buFont typeface="Symbol" pitchFamily="18" charset="2"/>
              <a:buChar char="¨"/>
            </a:pPr>
            <a:r>
              <a:rPr lang="en-US" kern="0" dirty="0" smtClean="0"/>
              <a:t>Perform wet mount only if indicated</a:t>
            </a:r>
          </a:p>
          <a:p>
            <a:pPr lvl="2" eaLnBrk="1" hangingPunct="1">
              <a:lnSpc>
                <a:spcPct val="80000"/>
              </a:lnSpc>
              <a:buFont typeface="Symbol" pitchFamily="18" charset="2"/>
              <a:buChar char="¨"/>
            </a:pPr>
            <a:r>
              <a:rPr lang="en-US" kern="0" dirty="0" smtClean="0"/>
              <a:t>Saline wet mount for clue cells.  </a:t>
            </a:r>
          </a:p>
          <a:p>
            <a:pPr lvl="3" eaLnBrk="1" hangingPunct="1">
              <a:lnSpc>
                <a:spcPct val="80000"/>
              </a:lnSpc>
              <a:buFont typeface="Arial" pitchFamily="34" charset="0"/>
              <a:buChar char="≈"/>
            </a:pPr>
            <a:r>
              <a:rPr lang="en-US" sz="2400" kern="0" dirty="0" smtClean="0"/>
              <a:t>Positive=20% clue cells per 400X</a:t>
            </a:r>
          </a:p>
          <a:p>
            <a:pPr lvl="2" eaLnBrk="1" hangingPunct="1">
              <a:lnSpc>
                <a:spcPct val="80000"/>
              </a:lnSpc>
              <a:buFont typeface="Symbol" pitchFamily="18" charset="2"/>
              <a:buChar char="¨"/>
            </a:pPr>
            <a:r>
              <a:rPr lang="en-US" kern="0" dirty="0" smtClean="0"/>
              <a:t>KOH for yeast, only if indicated</a:t>
            </a:r>
          </a:p>
          <a:p>
            <a:pPr lvl="3" eaLnBrk="1" hangingPunct="1">
              <a:lnSpc>
                <a:spcPct val="80000"/>
              </a:lnSpc>
              <a:buFont typeface="Arial" pitchFamily="34" charset="0"/>
              <a:buChar char="≈"/>
            </a:pPr>
            <a:r>
              <a:rPr lang="en-US" sz="2400" kern="0" dirty="0" smtClean="0"/>
              <a:t>Positive=budding yeast cells or pseudohyphae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A24A7A6-9AB9-4438-B0B8-1270546179B7}" type="slidenum">
              <a:rPr lang="en-US" smtClean="0"/>
              <a:pPr>
                <a:defRPr/>
              </a:pPr>
              <a:t>27</a:t>
            </a:fld>
            <a:endParaRPr lang="en-US"/>
          </a:p>
        </p:txBody>
      </p:sp>
      <p:sp>
        <p:nvSpPr>
          <p:cNvPr id="3" name="Rectangle 5"/>
          <p:cNvSpPr>
            <a:spLocks noChangeArrowheads="1"/>
          </p:cNvSpPr>
          <p:nvPr/>
        </p:nvSpPr>
        <p:spPr bwMode="auto">
          <a:xfrm>
            <a:off x="76200" y="609600"/>
            <a:ext cx="8915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eaLnBrk="1" hangingPunct="1">
              <a:lnSpc>
                <a:spcPct val="80000"/>
              </a:lnSpc>
              <a:buFont typeface="Symbol" pitchFamily="18" charset="2"/>
              <a:buChar char="¨"/>
              <a:defRPr/>
            </a:pPr>
            <a:endParaRPr lang="en-US" dirty="0"/>
          </a:p>
          <a:p>
            <a:pPr marL="342900" indent="-342900" eaLnBrk="1" hangingPunct="1">
              <a:lnSpc>
                <a:spcPct val="80000"/>
              </a:lnSpc>
              <a:defRPr/>
            </a:pPr>
            <a:r>
              <a:rPr lang="en-US" sz="2800" b="1" kern="0" dirty="0" smtClean="0">
                <a:solidFill>
                  <a:srgbClr val="000000"/>
                </a:solidFill>
                <a:latin typeface="Arial"/>
              </a:rPr>
              <a:t>9.7.5 Rapid </a:t>
            </a:r>
            <a:r>
              <a:rPr lang="en-US" sz="2800" b="1" kern="0" dirty="0">
                <a:solidFill>
                  <a:srgbClr val="000000"/>
                </a:solidFill>
                <a:latin typeface="Arial"/>
              </a:rPr>
              <a:t>Trichomonas v</a:t>
            </a:r>
            <a:r>
              <a:rPr lang="en-US" sz="2800" b="1" kern="0" dirty="0" smtClean="0">
                <a:solidFill>
                  <a:srgbClr val="000000"/>
                </a:solidFill>
                <a:latin typeface="Arial"/>
              </a:rPr>
              <a:t>aginalis </a:t>
            </a:r>
            <a:r>
              <a:rPr lang="en-US" sz="2800" b="1" kern="0" dirty="0">
                <a:solidFill>
                  <a:srgbClr val="000000"/>
                </a:solidFill>
                <a:latin typeface="Arial"/>
              </a:rPr>
              <a:t>test</a:t>
            </a:r>
          </a:p>
          <a:p>
            <a:pPr marL="742950" lvl="1" indent="-285750" eaLnBrk="1" hangingPunct="1">
              <a:lnSpc>
                <a:spcPct val="80000"/>
              </a:lnSpc>
              <a:buFont typeface="Symbol" pitchFamily="18" charset="2"/>
              <a:buChar char="¨"/>
              <a:defRPr/>
            </a:pPr>
            <a:r>
              <a:rPr lang="en-US" sz="2000" kern="0" dirty="0">
                <a:solidFill>
                  <a:srgbClr val="000000"/>
                </a:solidFill>
                <a:latin typeface="Arial"/>
              </a:rPr>
              <a:t>Collect specimen using kit-provided </a:t>
            </a:r>
            <a:r>
              <a:rPr lang="en-US" sz="2000" kern="0" dirty="0" smtClean="0">
                <a:solidFill>
                  <a:srgbClr val="000000"/>
                </a:solidFill>
                <a:latin typeface="Arial"/>
              </a:rPr>
              <a:t>swab (OSOM Trichomonas kit).</a:t>
            </a:r>
            <a:endParaRPr lang="en-US" sz="2000" kern="0" dirty="0">
              <a:solidFill>
                <a:srgbClr val="000000"/>
              </a:solidFill>
              <a:latin typeface="Arial"/>
            </a:endParaRPr>
          </a:p>
          <a:p>
            <a:pPr marL="742950" lvl="1" indent="-285750" eaLnBrk="1" hangingPunct="1">
              <a:lnSpc>
                <a:spcPct val="80000"/>
              </a:lnSpc>
              <a:buFont typeface="Symbol" pitchFamily="18" charset="2"/>
              <a:buChar char="¨"/>
              <a:defRPr/>
            </a:pPr>
            <a:r>
              <a:rPr lang="en-US" sz="2000" kern="0" dirty="0">
                <a:solidFill>
                  <a:srgbClr val="000000"/>
                </a:solidFill>
                <a:latin typeface="Arial"/>
              </a:rPr>
              <a:t> Collect sample from lateral vaginal wall </a:t>
            </a:r>
            <a:r>
              <a:rPr lang="en-US" sz="2000" kern="0" dirty="0" smtClean="0">
                <a:solidFill>
                  <a:srgbClr val="000000"/>
                </a:solidFill>
                <a:latin typeface="Arial"/>
              </a:rPr>
              <a:t>from </a:t>
            </a:r>
            <a:r>
              <a:rPr lang="en-US" sz="2000" kern="0" dirty="0">
                <a:solidFill>
                  <a:srgbClr val="000000"/>
                </a:solidFill>
                <a:latin typeface="Arial"/>
              </a:rPr>
              <a:t>the posterior </a:t>
            </a:r>
            <a:r>
              <a:rPr lang="en-US" sz="2000" kern="0" dirty="0" smtClean="0">
                <a:solidFill>
                  <a:srgbClr val="000000"/>
                </a:solidFill>
                <a:latin typeface="Arial"/>
              </a:rPr>
              <a:t>fornix.</a:t>
            </a:r>
            <a:endParaRPr lang="en-US" sz="2000" kern="0" dirty="0">
              <a:solidFill>
                <a:srgbClr val="000000"/>
              </a:solidFill>
              <a:latin typeface="Arial"/>
            </a:endParaRPr>
          </a:p>
          <a:p>
            <a:pPr marL="742950" lvl="1" indent="-285750" eaLnBrk="1" hangingPunct="1">
              <a:lnSpc>
                <a:spcPct val="80000"/>
              </a:lnSpc>
              <a:buFont typeface="Symbol" pitchFamily="18" charset="2"/>
              <a:buChar char="¨"/>
              <a:defRPr/>
            </a:pPr>
            <a:r>
              <a:rPr lang="en-US" sz="2000" kern="0" dirty="0">
                <a:solidFill>
                  <a:srgbClr val="000000"/>
                </a:solidFill>
                <a:latin typeface="Arial"/>
              </a:rPr>
              <a:t>Do not collect specimens from the cervix </a:t>
            </a:r>
          </a:p>
          <a:p>
            <a:pPr marL="742950" lvl="1" indent="-285750" eaLnBrk="1" hangingPunct="1">
              <a:lnSpc>
                <a:spcPct val="80000"/>
              </a:lnSpc>
              <a:buFont typeface="Symbol" pitchFamily="18" charset="2"/>
              <a:buChar char="¨"/>
              <a:defRPr/>
            </a:pPr>
            <a:r>
              <a:rPr lang="en-US" sz="2000" kern="0" dirty="0">
                <a:solidFill>
                  <a:srgbClr val="000000"/>
                </a:solidFill>
                <a:latin typeface="Arial"/>
              </a:rPr>
              <a:t>Testing done at local lab/clinic </a:t>
            </a:r>
            <a:r>
              <a:rPr lang="en-US" sz="2000" kern="0" dirty="0" smtClean="0">
                <a:solidFill>
                  <a:srgbClr val="000000"/>
                </a:solidFill>
                <a:latin typeface="Arial"/>
              </a:rPr>
              <a:t>lab </a:t>
            </a:r>
            <a:endParaRPr lang="en-US" sz="2000" dirty="0"/>
          </a:p>
          <a:p>
            <a:pPr marL="742950" lvl="1" indent="-285750" eaLnBrk="1" hangingPunct="1">
              <a:lnSpc>
                <a:spcPct val="80000"/>
              </a:lnSpc>
              <a:buFont typeface="Symbol" pitchFamily="18" charset="2"/>
              <a:buChar char="¨"/>
              <a:defRPr/>
            </a:pPr>
            <a:endParaRPr lang="en-US" sz="2000" kern="0" dirty="0">
              <a:solidFill>
                <a:srgbClr val="000000"/>
              </a:solidFill>
              <a:latin typeface="Arial"/>
            </a:endParaRPr>
          </a:p>
        </p:txBody>
      </p:sp>
      <p:sp>
        <p:nvSpPr>
          <p:cNvPr id="5" name="Rectangle 4"/>
          <p:cNvSpPr/>
          <p:nvPr/>
        </p:nvSpPr>
        <p:spPr>
          <a:xfrm>
            <a:off x="152400" y="3200400"/>
            <a:ext cx="8991600" cy="2831544"/>
          </a:xfrm>
          <a:prstGeom prst="rect">
            <a:avLst/>
          </a:prstGeom>
        </p:spPr>
        <p:txBody>
          <a:bodyPr wrap="square">
            <a:spAutoFit/>
          </a:bodyPr>
          <a:lstStyle/>
          <a:p>
            <a:pPr marL="0" marR="0">
              <a:spcBef>
                <a:spcPts val="0"/>
              </a:spcBef>
              <a:spcAft>
                <a:spcPts val="0"/>
              </a:spcAft>
              <a:tabLst>
                <a:tab pos="914400" algn="l"/>
              </a:tabLst>
            </a:pPr>
            <a:r>
              <a:rPr lang="en-US" sz="2800" b="1" dirty="0" smtClean="0">
                <a:latin typeface="Arial"/>
                <a:ea typeface="Times New Roman"/>
              </a:rPr>
              <a:t>9.7.6 NAAT </a:t>
            </a:r>
            <a:r>
              <a:rPr lang="en-US" sz="2800" b="1" dirty="0">
                <a:latin typeface="Arial"/>
                <a:ea typeface="Times New Roman"/>
              </a:rPr>
              <a:t>Chlamydia and Gonorrhea Testing</a:t>
            </a:r>
            <a:endParaRPr lang="en-US" sz="2800" dirty="0">
              <a:latin typeface="Times New Roman"/>
              <a:ea typeface="Times New Roman"/>
            </a:endParaRPr>
          </a:p>
          <a:p>
            <a:pPr marL="0" marR="0">
              <a:spcBef>
                <a:spcPts val="0"/>
              </a:spcBef>
              <a:spcAft>
                <a:spcPts val="0"/>
              </a:spcAft>
              <a:tabLst>
                <a:tab pos="914400" algn="l"/>
              </a:tabLst>
            </a:pPr>
            <a:r>
              <a:rPr lang="en-US" dirty="0">
                <a:latin typeface="Arial"/>
                <a:ea typeface="Times New Roman"/>
              </a:rPr>
              <a:t> </a:t>
            </a:r>
            <a:endParaRPr lang="en-US" sz="2000" dirty="0">
              <a:latin typeface="Times New Roman"/>
              <a:ea typeface="Times New Roman"/>
            </a:endParaRPr>
          </a:p>
          <a:p>
            <a:pPr marL="285750" marR="0" indent="-285750">
              <a:spcBef>
                <a:spcPts val="0"/>
              </a:spcBef>
              <a:spcAft>
                <a:spcPts val="0"/>
              </a:spcAft>
              <a:buFont typeface="Arial" pitchFamily="34" charset="0"/>
              <a:buChar char="•"/>
              <a:tabLst>
                <a:tab pos="914400" algn="l"/>
              </a:tabLst>
            </a:pPr>
            <a:r>
              <a:rPr lang="en-US" dirty="0">
                <a:latin typeface="Arial"/>
                <a:ea typeface="Times New Roman"/>
              </a:rPr>
              <a:t>Sites can choose to use the BD </a:t>
            </a:r>
            <a:r>
              <a:rPr lang="en-US" dirty="0" err="1" smtClean="0">
                <a:latin typeface="Arial"/>
                <a:ea typeface="Times New Roman"/>
              </a:rPr>
              <a:t>Probetec</a:t>
            </a:r>
            <a:r>
              <a:rPr lang="en-US" dirty="0" smtClean="0">
                <a:latin typeface="Arial"/>
                <a:ea typeface="Times New Roman"/>
              </a:rPr>
              <a:t>, Gen </a:t>
            </a:r>
            <a:r>
              <a:rPr lang="en-US" dirty="0">
                <a:latin typeface="Arial"/>
                <a:ea typeface="Times New Roman"/>
              </a:rPr>
              <a:t>Probe </a:t>
            </a:r>
            <a:r>
              <a:rPr lang="en-US" dirty="0" err="1" smtClean="0">
                <a:latin typeface="Arial"/>
                <a:ea typeface="Times New Roman"/>
              </a:rPr>
              <a:t>Aptima</a:t>
            </a:r>
            <a:r>
              <a:rPr lang="en-US" dirty="0" smtClean="0">
                <a:latin typeface="Arial"/>
                <a:ea typeface="Times New Roman"/>
              </a:rPr>
              <a:t> or </a:t>
            </a:r>
            <a:r>
              <a:rPr lang="en-US" dirty="0" err="1" smtClean="0">
                <a:latin typeface="Arial"/>
                <a:ea typeface="Times New Roman"/>
              </a:rPr>
              <a:t>GeneXpert</a:t>
            </a:r>
            <a:r>
              <a:rPr lang="en-US" dirty="0" smtClean="0">
                <a:latin typeface="Arial"/>
                <a:ea typeface="Times New Roman"/>
              </a:rPr>
              <a:t>. </a:t>
            </a:r>
          </a:p>
          <a:p>
            <a:pPr marL="285750" marR="0" indent="-285750">
              <a:spcBef>
                <a:spcPts val="0"/>
              </a:spcBef>
              <a:spcAft>
                <a:spcPts val="0"/>
              </a:spcAft>
              <a:buFont typeface="Arial" pitchFamily="34" charset="0"/>
              <a:buChar char="•"/>
              <a:tabLst>
                <a:tab pos="914400" algn="l"/>
              </a:tabLst>
            </a:pPr>
            <a:r>
              <a:rPr lang="en-US" dirty="0" smtClean="0">
                <a:latin typeface="Arial"/>
                <a:ea typeface="Times New Roman"/>
              </a:rPr>
              <a:t>Contact LC if your site does not perform one of these methods. </a:t>
            </a:r>
          </a:p>
          <a:p>
            <a:pPr marR="0">
              <a:spcBef>
                <a:spcPts val="0"/>
              </a:spcBef>
              <a:spcAft>
                <a:spcPts val="0"/>
              </a:spcAft>
              <a:tabLst>
                <a:tab pos="914400" algn="l"/>
              </a:tabLst>
            </a:pPr>
            <a:r>
              <a:rPr lang="en-US" dirty="0">
                <a:latin typeface="Arial"/>
                <a:ea typeface="Times New Roman"/>
              </a:rPr>
              <a:t> </a:t>
            </a:r>
            <a:endParaRPr lang="en-US" sz="2000" dirty="0">
              <a:latin typeface="Times New Roman"/>
              <a:ea typeface="Times New Roman"/>
            </a:endParaRPr>
          </a:p>
          <a:p>
            <a:pPr marL="0" marR="0">
              <a:spcBef>
                <a:spcPts val="0"/>
              </a:spcBef>
              <a:spcAft>
                <a:spcPts val="0"/>
              </a:spcAft>
              <a:tabLst>
                <a:tab pos="914400" algn="l"/>
              </a:tabLst>
            </a:pPr>
            <a:r>
              <a:rPr lang="en-US" b="1" dirty="0" smtClean="0">
                <a:latin typeface="Arial"/>
                <a:ea typeface="Times New Roman"/>
              </a:rPr>
              <a:t>Procedure:</a:t>
            </a:r>
          </a:p>
          <a:p>
            <a:pPr marL="285750" marR="0" indent="-285750">
              <a:spcBef>
                <a:spcPts val="0"/>
              </a:spcBef>
              <a:spcAft>
                <a:spcPts val="0"/>
              </a:spcAft>
              <a:buFont typeface="Arial" pitchFamily="34" charset="0"/>
              <a:buChar char="•"/>
              <a:tabLst>
                <a:tab pos="914400" algn="l"/>
              </a:tabLst>
            </a:pPr>
            <a:r>
              <a:rPr lang="en-US" dirty="0" smtClean="0">
                <a:latin typeface="Arial"/>
                <a:ea typeface="Times New Roman"/>
              </a:rPr>
              <a:t>Collect </a:t>
            </a:r>
            <a:r>
              <a:rPr lang="en-US" dirty="0">
                <a:latin typeface="Arial"/>
                <a:ea typeface="Times New Roman"/>
              </a:rPr>
              <a:t>vaginal sample (1 manufacturers recommended swab</a:t>
            </a:r>
            <a:r>
              <a:rPr lang="en-US" dirty="0" smtClean="0">
                <a:latin typeface="Arial"/>
                <a:ea typeface="Times New Roman"/>
              </a:rPr>
              <a:t>) </a:t>
            </a:r>
          </a:p>
          <a:p>
            <a:pPr marL="285750" marR="0" indent="-285750">
              <a:spcBef>
                <a:spcPts val="0"/>
              </a:spcBef>
              <a:spcAft>
                <a:spcPts val="0"/>
              </a:spcAft>
              <a:buFont typeface="Arial" pitchFamily="34" charset="0"/>
              <a:buChar char="•"/>
              <a:tabLst>
                <a:tab pos="914400" algn="l"/>
              </a:tabLst>
            </a:pPr>
            <a:r>
              <a:rPr lang="en-US" dirty="0">
                <a:latin typeface="Arial"/>
                <a:ea typeface="Times New Roman"/>
              </a:rPr>
              <a:t>T</a:t>
            </a:r>
            <a:r>
              <a:rPr lang="en-US" dirty="0" smtClean="0">
                <a:latin typeface="Arial"/>
                <a:ea typeface="Times New Roman"/>
              </a:rPr>
              <a:t>ransport according </a:t>
            </a:r>
            <a:r>
              <a:rPr lang="en-US" dirty="0">
                <a:latin typeface="Arial"/>
                <a:ea typeface="Times New Roman"/>
              </a:rPr>
              <a:t>to the specific manufacturer’s </a:t>
            </a:r>
            <a:r>
              <a:rPr lang="en-US" dirty="0" smtClean="0">
                <a:latin typeface="Arial"/>
                <a:ea typeface="Times New Roman"/>
              </a:rPr>
              <a:t>recommendations.</a:t>
            </a:r>
            <a:endParaRPr lang="en-US" sz="2000" dirty="0" smtClean="0">
              <a:latin typeface="Times New Roman"/>
              <a:ea typeface="Times New Roman"/>
            </a:endParaRPr>
          </a:p>
          <a:p>
            <a:pPr marL="285750" marR="0" indent="-285750">
              <a:spcBef>
                <a:spcPts val="0"/>
              </a:spcBef>
              <a:spcAft>
                <a:spcPts val="0"/>
              </a:spcAft>
              <a:buFont typeface="Arial" pitchFamily="34" charset="0"/>
              <a:buChar char="•"/>
              <a:tabLst>
                <a:tab pos="914400" algn="l"/>
              </a:tabLst>
            </a:pPr>
            <a:r>
              <a:rPr lang="en-US" dirty="0" smtClean="0">
                <a:latin typeface="Arial"/>
                <a:ea typeface="Times New Roman"/>
              </a:rPr>
              <a:t>Testing </a:t>
            </a:r>
            <a:r>
              <a:rPr lang="en-US" dirty="0">
                <a:latin typeface="Arial"/>
                <a:ea typeface="Times New Roman"/>
              </a:rPr>
              <a:t>will be done at the local laboratories according to </a:t>
            </a:r>
            <a:r>
              <a:rPr lang="en-US" dirty="0" smtClean="0">
                <a:latin typeface="Arial"/>
                <a:ea typeface="Times New Roman"/>
              </a:rPr>
              <a:t>their </a:t>
            </a:r>
            <a:r>
              <a:rPr lang="en-US" dirty="0">
                <a:latin typeface="Arial"/>
                <a:ea typeface="Times New Roman"/>
              </a:rPr>
              <a:t>site SOP.</a:t>
            </a:r>
            <a:endParaRPr lang="en-US" dirty="0"/>
          </a:p>
        </p:txBody>
      </p:sp>
    </p:spTree>
    <p:extLst>
      <p:ext uri="{BB962C8B-B14F-4D97-AF65-F5344CB8AC3E}">
        <p14:creationId xmlns:p14="http://schemas.microsoft.com/office/powerpoint/2010/main" val="34986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A24A7A6-9AB9-4438-B0B8-1270546179B7}" type="slidenum">
              <a:rPr lang="en-US" smtClean="0"/>
              <a:pPr>
                <a:defRPr/>
              </a:pPr>
              <a:t>28</a:t>
            </a:fld>
            <a:endParaRPr lang="en-US"/>
          </a:p>
        </p:txBody>
      </p:sp>
      <p:sp>
        <p:nvSpPr>
          <p:cNvPr id="3" name="Rectangle 5"/>
          <p:cNvSpPr>
            <a:spLocks noChangeArrowheads="1"/>
          </p:cNvSpPr>
          <p:nvPr/>
        </p:nvSpPr>
        <p:spPr bwMode="auto">
          <a:xfrm>
            <a:off x="152400" y="457200"/>
            <a:ext cx="89154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lnSpc>
                <a:spcPct val="80000"/>
              </a:lnSpc>
              <a:defRPr/>
            </a:pPr>
            <a:endParaRPr lang="en-US" dirty="0"/>
          </a:p>
          <a:p>
            <a:pPr marL="342900" indent="-342900" eaLnBrk="1" hangingPunct="1">
              <a:lnSpc>
                <a:spcPct val="80000"/>
              </a:lnSpc>
              <a:defRPr/>
            </a:pPr>
            <a:r>
              <a:rPr lang="en-US" sz="2800" b="1" kern="0" dirty="0" smtClean="0">
                <a:solidFill>
                  <a:srgbClr val="000000"/>
                </a:solidFill>
                <a:latin typeface="Arial"/>
              </a:rPr>
              <a:t>9.7.7 Vaginal Swab for Biomarkers</a:t>
            </a:r>
          </a:p>
          <a:p>
            <a:pPr marL="342900" indent="-342900" eaLnBrk="1" hangingPunct="1">
              <a:lnSpc>
                <a:spcPct val="80000"/>
              </a:lnSpc>
              <a:defRPr/>
            </a:pPr>
            <a:endParaRPr lang="en-US" sz="2800" b="1" kern="0" dirty="0" smtClean="0">
              <a:solidFill>
                <a:srgbClr val="000000"/>
              </a:solidFill>
              <a:latin typeface="Arial"/>
            </a:endParaRPr>
          </a:p>
          <a:p>
            <a:pPr marL="342900" lvl="0" indent="-342900">
              <a:buFont typeface="Wingdings" panose="05000000000000000000" pitchFamily="2" charset="2"/>
              <a:buChar char="Ø"/>
            </a:pPr>
            <a:r>
              <a:rPr lang="en-US" sz="2000" dirty="0"/>
              <a:t>Collect vaginal fluid using a Dacron swab from the posterior fornix</a:t>
            </a:r>
            <a:r>
              <a:rPr lang="en-US" sz="2000" dirty="0" smtClean="0"/>
              <a:t>.</a:t>
            </a:r>
          </a:p>
          <a:p>
            <a:pPr lvl="0"/>
            <a:r>
              <a:rPr lang="en-US" sz="2000" dirty="0" smtClean="0"/>
              <a:t> </a:t>
            </a:r>
            <a:endParaRPr lang="en-US" sz="2000" dirty="0"/>
          </a:p>
          <a:p>
            <a:pPr marL="342900" lvl="0" indent="-342900">
              <a:buFont typeface="Wingdings" panose="05000000000000000000" pitchFamily="2" charset="2"/>
              <a:buChar char="Ø"/>
            </a:pPr>
            <a:r>
              <a:rPr lang="en-US" sz="2000" dirty="0"/>
              <a:t>Place the swab in a labeled 1.5 ml micro tube containing 400 µL PBS </a:t>
            </a:r>
            <a:endParaRPr lang="en-US" sz="2000" dirty="0" smtClean="0"/>
          </a:p>
          <a:p>
            <a:pPr marL="342900" lvl="0" indent="-342900">
              <a:buFont typeface="Wingdings" panose="05000000000000000000" pitchFamily="2" charset="2"/>
              <a:buChar char="Ø"/>
            </a:pPr>
            <a:endParaRPr lang="en-US" sz="2000" dirty="0" smtClean="0"/>
          </a:p>
          <a:p>
            <a:pPr marL="342900" lvl="0" indent="-342900">
              <a:buFont typeface="Wingdings" panose="05000000000000000000" pitchFamily="2" charset="2"/>
              <a:buChar char="Ø"/>
            </a:pPr>
            <a:r>
              <a:rPr lang="en-US" sz="2000" dirty="0"/>
              <a:t>B</a:t>
            </a:r>
            <a:r>
              <a:rPr lang="en-US" sz="2000" dirty="0" smtClean="0"/>
              <a:t>reak </a:t>
            </a:r>
            <a:r>
              <a:rPr lang="en-US" sz="2000" dirty="0"/>
              <a:t>off swab </a:t>
            </a:r>
            <a:r>
              <a:rPr lang="en-US" sz="2000" dirty="0" smtClean="0"/>
              <a:t>shaft (use finger to prevent swab from ‘flying out’), </a:t>
            </a:r>
            <a:r>
              <a:rPr lang="en-US" sz="2000" dirty="0"/>
              <a:t>and cap the vial</a:t>
            </a:r>
            <a:r>
              <a:rPr lang="en-US" sz="2000" dirty="0" smtClean="0"/>
              <a:t>.</a:t>
            </a:r>
          </a:p>
          <a:p>
            <a:pPr marL="342900" lvl="0" indent="-342900">
              <a:buFont typeface="Wingdings" panose="05000000000000000000" pitchFamily="2" charset="2"/>
              <a:buChar char="Ø"/>
            </a:pPr>
            <a:endParaRPr lang="en-US" sz="2000" dirty="0"/>
          </a:p>
          <a:p>
            <a:pPr marL="342900" lvl="0" indent="-342900">
              <a:buFont typeface="Wingdings" panose="05000000000000000000" pitchFamily="2" charset="2"/>
              <a:buChar char="Ø"/>
            </a:pPr>
            <a:r>
              <a:rPr lang="en-US" sz="2000" dirty="0"/>
              <a:t>Immediately refrigerate or place vial on ice and freeze at ≤-70°C within 8 hours of collecting the sample collection</a:t>
            </a:r>
            <a:r>
              <a:rPr lang="en-US" sz="2000" dirty="0" smtClean="0"/>
              <a:t>.</a:t>
            </a:r>
          </a:p>
          <a:p>
            <a:pPr marL="342900" lvl="0" indent="-342900">
              <a:buFont typeface="Wingdings" panose="05000000000000000000" pitchFamily="2" charset="2"/>
              <a:buChar char="Ø"/>
            </a:pPr>
            <a:endParaRPr lang="en-US" sz="2000" dirty="0" smtClean="0"/>
          </a:p>
          <a:p>
            <a:pPr marL="342900" lvl="0" indent="-342900">
              <a:buFont typeface="Wingdings" panose="05000000000000000000" pitchFamily="2" charset="2"/>
              <a:buChar char="Ø"/>
            </a:pPr>
            <a:r>
              <a:rPr lang="en-US" sz="2000" dirty="0" smtClean="0"/>
              <a:t>UAB: Biomarker shipments to LC should occur approximately every </a:t>
            </a:r>
            <a:r>
              <a:rPr lang="en-US" sz="2000" dirty="0"/>
              <a:t>2 months. </a:t>
            </a:r>
            <a:r>
              <a:rPr lang="en-US" sz="2000" dirty="0" smtClean="0"/>
              <a:t>The </a:t>
            </a:r>
            <a:r>
              <a:rPr lang="en-US" sz="2000" dirty="0"/>
              <a:t>Dezzutti lab would like each participant to be tested within approximately one month after completing their Day </a:t>
            </a:r>
            <a:r>
              <a:rPr lang="en-US" sz="2000" dirty="0" smtClean="0"/>
              <a:t>35.</a:t>
            </a:r>
            <a:endParaRPr lang="en-US" b="1" kern="0" dirty="0" smtClean="0">
              <a:solidFill>
                <a:srgbClr val="000000"/>
              </a:solidFill>
              <a:latin typeface="Arial"/>
            </a:endParaRPr>
          </a:p>
          <a:p>
            <a:pPr marL="457200" indent="-457200" eaLnBrk="1" hangingPunct="1">
              <a:lnSpc>
                <a:spcPct val="80000"/>
              </a:lnSpc>
              <a:defRPr/>
            </a:pPr>
            <a:endParaRPr lang="en-US" dirty="0"/>
          </a:p>
        </p:txBody>
      </p:sp>
    </p:spTree>
    <p:extLst>
      <p:ext uri="{BB962C8B-B14F-4D97-AF65-F5344CB8AC3E}">
        <p14:creationId xmlns:p14="http://schemas.microsoft.com/office/powerpoint/2010/main" val="282131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A24A7A6-9AB9-4438-B0B8-1270546179B7}" type="slidenum">
              <a:rPr lang="en-US" smtClean="0"/>
              <a:pPr>
                <a:defRPr/>
              </a:pPr>
              <a:t>29</a:t>
            </a:fld>
            <a:endParaRPr lang="en-US"/>
          </a:p>
        </p:txBody>
      </p:sp>
      <p:sp>
        <p:nvSpPr>
          <p:cNvPr id="3" name="Rectangle 2"/>
          <p:cNvSpPr/>
          <p:nvPr/>
        </p:nvSpPr>
        <p:spPr>
          <a:xfrm>
            <a:off x="76201" y="230863"/>
            <a:ext cx="9067799" cy="523220"/>
          </a:xfrm>
          <a:prstGeom prst="rect">
            <a:avLst/>
          </a:prstGeom>
        </p:spPr>
        <p:txBody>
          <a:bodyPr wrap="square">
            <a:spAutoFit/>
          </a:bodyPr>
          <a:lstStyle/>
          <a:p>
            <a:r>
              <a:rPr lang="en-US" sz="2800" b="1" dirty="0" smtClean="0"/>
              <a:t>9.7.8  Vaginal </a:t>
            </a:r>
            <a:r>
              <a:rPr lang="en-US" sz="2800" b="1" dirty="0"/>
              <a:t>Swab for </a:t>
            </a:r>
            <a:r>
              <a:rPr lang="en-US" sz="2800" b="1" dirty="0" smtClean="0"/>
              <a:t>PK</a:t>
            </a:r>
            <a:r>
              <a:rPr lang="en-US" sz="2800" b="1" dirty="0"/>
              <a:t>:</a:t>
            </a:r>
            <a:endParaRPr lang="en-US" sz="2800" dirty="0"/>
          </a:p>
        </p:txBody>
      </p:sp>
      <p:sp>
        <p:nvSpPr>
          <p:cNvPr id="4" name="Rectangle 3"/>
          <p:cNvSpPr/>
          <p:nvPr/>
        </p:nvSpPr>
        <p:spPr>
          <a:xfrm>
            <a:off x="0" y="838200"/>
            <a:ext cx="9143999" cy="5927777"/>
          </a:xfrm>
          <a:prstGeom prst="rect">
            <a:avLst/>
          </a:prstGeom>
        </p:spPr>
        <p:txBody>
          <a:bodyPr wrap="square">
            <a:spAutoFit/>
          </a:bodyPr>
          <a:lstStyle/>
          <a:p>
            <a:r>
              <a:rPr lang="en-US" sz="2000" dirty="0" smtClean="0"/>
              <a:t>Sampling should not occur earlier than 8 hours after ring re-insertion.</a:t>
            </a:r>
          </a:p>
          <a:p>
            <a:pPr marL="800100" lvl="1" indent="-342900">
              <a:buFont typeface="Wingdings 3" panose="05040102010807070707" pitchFamily="18" charset="2"/>
              <a:buChar char="Ê"/>
            </a:pPr>
            <a:r>
              <a:rPr lang="en-US" sz="2000" dirty="0" smtClean="0"/>
              <a:t>If this occurs, continue to collect samples and comment in LDMS &amp; CRF.</a:t>
            </a:r>
          </a:p>
          <a:p>
            <a:pPr lvl="1"/>
            <a:endParaRPr lang="en-US" sz="2000" dirty="0" smtClean="0"/>
          </a:p>
          <a:p>
            <a:pPr marL="285750" indent="-285750"/>
            <a:r>
              <a:rPr lang="en-US" sz="2200" b="1" dirty="0" smtClean="0"/>
              <a:t>At Enrollment and Day 28: </a:t>
            </a:r>
            <a:r>
              <a:rPr lang="en-US" sz="2200" dirty="0" smtClean="0"/>
              <a:t>Multiple-Time point collections</a:t>
            </a:r>
          </a:p>
          <a:p>
            <a:pPr marL="1257300" lvl="2" indent="-342900">
              <a:buFont typeface="Wingdings" panose="05000000000000000000" pitchFamily="2" charset="2"/>
              <a:buChar char="Ø"/>
            </a:pPr>
            <a:r>
              <a:rPr lang="en-US" sz="2000" dirty="0"/>
              <a:t>Time 0 PK swab is collected </a:t>
            </a:r>
            <a:r>
              <a:rPr lang="en-US" sz="2000" i="1" dirty="0"/>
              <a:t>before</a:t>
            </a:r>
            <a:r>
              <a:rPr lang="en-US" sz="2000" dirty="0"/>
              <a:t> ring </a:t>
            </a:r>
            <a:r>
              <a:rPr lang="en-US" sz="2000" dirty="0" smtClean="0"/>
              <a:t>insertion or removal</a:t>
            </a:r>
          </a:p>
          <a:p>
            <a:pPr marL="1257300" lvl="2" indent="-342900">
              <a:buFont typeface="Wingdings" panose="05000000000000000000" pitchFamily="2" charset="2"/>
              <a:buChar char="Ø"/>
            </a:pPr>
            <a:r>
              <a:rPr lang="en-US" sz="2000" dirty="0" smtClean="0"/>
              <a:t>The </a:t>
            </a:r>
            <a:r>
              <a:rPr lang="en-US" sz="2000" dirty="0"/>
              <a:t>timer begins upon ring insertion (ENR) or ring removal (Day 28</a:t>
            </a:r>
            <a:r>
              <a:rPr lang="en-US" sz="2000" dirty="0" smtClean="0"/>
              <a:t>).</a:t>
            </a:r>
          </a:p>
          <a:p>
            <a:pPr marL="1257300" lvl="2" indent="-342900">
              <a:buFont typeface="Wingdings" panose="05000000000000000000" pitchFamily="2" charset="2"/>
              <a:buChar char="Ø"/>
            </a:pPr>
            <a:r>
              <a:rPr lang="en-US" sz="2000" dirty="0" smtClean="0"/>
              <a:t>All serial collections are based on this time!</a:t>
            </a:r>
          </a:p>
          <a:p>
            <a:pPr marL="1714500" lvl="3" indent="-342900">
              <a:buFont typeface="Wingdings 3" panose="05040102010807070707" pitchFamily="18" charset="2"/>
              <a:buChar char="Ê"/>
            </a:pPr>
            <a:r>
              <a:rPr lang="en-US" sz="2000" dirty="0"/>
              <a:t>If for some reason </a:t>
            </a:r>
            <a:r>
              <a:rPr lang="en-US" sz="2000" dirty="0" smtClean="0"/>
              <a:t>the </a:t>
            </a:r>
            <a:r>
              <a:rPr lang="en-US" sz="2000" dirty="0"/>
              <a:t>blood draw </a:t>
            </a:r>
            <a:r>
              <a:rPr lang="en-US" sz="2000" dirty="0" smtClean="0"/>
              <a:t>is </a:t>
            </a:r>
            <a:r>
              <a:rPr lang="en-US" sz="2000" dirty="0"/>
              <a:t>delayed or missed, it would have </a:t>
            </a:r>
            <a:r>
              <a:rPr lang="en-US" sz="2000" b="1" dirty="0"/>
              <a:t>no</a:t>
            </a:r>
            <a:r>
              <a:rPr lang="en-US" sz="2000" dirty="0"/>
              <a:t> bearing on the next time point. </a:t>
            </a:r>
            <a:endParaRPr lang="en-US" sz="2000" dirty="0" smtClean="0"/>
          </a:p>
          <a:p>
            <a:pPr marL="1257300" lvl="2" indent="-342900">
              <a:buFont typeface="Wingdings" panose="05000000000000000000" pitchFamily="2" charset="2"/>
              <a:buChar char="Ø"/>
            </a:pPr>
            <a:r>
              <a:rPr lang="en-US" sz="2000" dirty="0" smtClean="0"/>
              <a:t>When </a:t>
            </a:r>
            <a:r>
              <a:rPr lang="en-US" sz="2000" dirty="0"/>
              <a:t>each time point is due, blood will be drawn first, and then the participant will self-collect the PK </a:t>
            </a:r>
            <a:r>
              <a:rPr lang="en-US" sz="2000" dirty="0" smtClean="0"/>
              <a:t>swab within ~5 minutes.</a:t>
            </a:r>
          </a:p>
          <a:p>
            <a:pPr marL="1714500" lvl="3" indent="-342900">
              <a:buFont typeface="Wingdings 3" panose="05040102010807070707" pitchFamily="18" charset="2"/>
              <a:buChar char="Ê"/>
            </a:pPr>
            <a:r>
              <a:rPr lang="en-US" dirty="0" smtClean="0"/>
              <a:t>Mark all specimen collect times accurately. That way, if there are delays, the interval of time is logged.</a:t>
            </a:r>
          </a:p>
          <a:p>
            <a:pPr marL="1714500" lvl="3" indent="-342900">
              <a:buFont typeface="Wingdings 3" panose="05040102010807070707" pitchFamily="18" charset="2"/>
              <a:buChar char="Ê"/>
            </a:pPr>
            <a:r>
              <a:rPr lang="en-US" dirty="0"/>
              <a:t>Time ‘0’ at the ENR visit:  There is not a PK blood </a:t>
            </a:r>
            <a:r>
              <a:rPr lang="en-US" dirty="0" smtClean="0"/>
              <a:t>draw. Use </a:t>
            </a:r>
            <a:r>
              <a:rPr lang="en-US" dirty="0"/>
              <a:t>additional time to instruct participant on self-collection</a:t>
            </a:r>
            <a:r>
              <a:rPr lang="en-US" dirty="0" smtClean="0"/>
              <a:t>.</a:t>
            </a:r>
          </a:p>
          <a:p>
            <a:pPr marL="1714500" lvl="3" indent="-342900">
              <a:buFont typeface="Wingdings 3" panose="05040102010807070707" pitchFamily="18" charset="2"/>
              <a:buChar char="Ê"/>
            </a:pPr>
            <a:endParaRPr lang="en-US" dirty="0" smtClean="0"/>
          </a:p>
          <a:p>
            <a:endParaRPr lang="en-US" sz="2000" b="1" dirty="0" smtClean="0"/>
          </a:p>
        </p:txBody>
      </p:sp>
    </p:spTree>
    <p:extLst>
      <p:ext uri="{BB962C8B-B14F-4D97-AF65-F5344CB8AC3E}">
        <p14:creationId xmlns:p14="http://schemas.microsoft.com/office/powerpoint/2010/main" val="2833564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465138"/>
            <a:ext cx="8153400" cy="762000"/>
          </a:xfrm>
        </p:spPr>
        <p:txBody>
          <a:bodyPr/>
          <a:lstStyle/>
          <a:p>
            <a:pPr eaLnBrk="1" hangingPunct="1"/>
            <a:r>
              <a:rPr lang="en-US" dirty="0" smtClean="0"/>
              <a:t>SSP Section </a:t>
            </a:r>
            <a:r>
              <a:rPr lang="en-US" dirty="0"/>
              <a:t>9</a:t>
            </a:r>
            <a:r>
              <a:rPr lang="en-US" dirty="0" smtClean="0"/>
              <a:t> 	</a:t>
            </a:r>
          </a:p>
        </p:txBody>
      </p:sp>
      <p:sp>
        <p:nvSpPr>
          <p:cNvPr id="6147" name="Rectangle 3"/>
          <p:cNvSpPr>
            <a:spLocks noGrp="1" noChangeArrowheads="1"/>
          </p:cNvSpPr>
          <p:nvPr>
            <p:ph type="body" idx="1"/>
          </p:nvPr>
        </p:nvSpPr>
        <p:spPr>
          <a:xfrm>
            <a:off x="152400" y="2667000"/>
            <a:ext cx="8839200" cy="3575050"/>
          </a:xfrm>
        </p:spPr>
        <p:txBody>
          <a:bodyPr/>
          <a:lstStyle/>
          <a:p>
            <a:pPr eaLnBrk="1" hangingPunct="1">
              <a:buFont typeface="Wingdings" pitchFamily="2" charset="2"/>
              <a:buChar char="Ø"/>
            </a:pPr>
            <a:r>
              <a:rPr lang="en-US" sz="2800" b="1" dirty="0" smtClean="0"/>
              <a:t>The Lab SSP is a good resource for: </a:t>
            </a:r>
          </a:p>
          <a:p>
            <a:pPr lvl="1" eaLnBrk="1" hangingPunct="1">
              <a:buFont typeface="Wingdings" panose="05000000000000000000" pitchFamily="2" charset="2"/>
              <a:buChar char="v"/>
            </a:pPr>
            <a:r>
              <a:rPr lang="en-US" sz="2000" dirty="0" smtClean="0"/>
              <a:t>sample collection and lab procedures</a:t>
            </a:r>
          </a:p>
          <a:p>
            <a:pPr marL="457200" lvl="1" indent="0" eaLnBrk="1" hangingPunct="1">
              <a:buNone/>
            </a:pPr>
            <a:endParaRPr lang="en-US" sz="2000" dirty="0" smtClean="0"/>
          </a:p>
          <a:p>
            <a:pPr eaLnBrk="1" hangingPunct="1">
              <a:buFont typeface="Wingdings" pitchFamily="2" charset="2"/>
              <a:buChar char="Ø"/>
            </a:pPr>
            <a:r>
              <a:rPr lang="en-US" sz="2800" b="1" dirty="0" smtClean="0"/>
              <a:t>Make sure you have the most current version</a:t>
            </a:r>
          </a:p>
          <a:p>
            <a:pPr eaLnBrk="1" hangingPunct="1">
              <a:buFont typeface="Wingdings" pitchFamily="2" charset="2"/>
              <a:buChar char="Ø"/>
            </a:pPr>
            <a:r>
              <a:rPr lang="en-US" dirty="0" smtClean="0"/>
              <a:t>Available at </a:t>
            </a:r>
            <a:r>
              <a:rPr lang="en-US" dirty="0" smtClean="0">
                <a:hlinkClick r:id="rId3"/>
              </a:rPr>
              <a:t>www.mtnstopshiv.org</a:t>
            </a:r>
            <a:endParaRPr lang="en-US" dirty="0" smtClean="0"/>
          </a:p>
          <a:p>
            <a:pPr eaLnBrk="1" hangingPunct="1">
              <a:buFont typeface="Wingdings" pitchFamily="2" charset="2"/>
              <a:buChar char="Ø"/>
            </a:pPr>
            <a:r>
              <a:rPr lang="en-US" dirty="0" smtClean="0"/>
              <a:t>Updates will be sent to you</a:t>
            </a:r>
          </a:p>
          <a:p>
            <a:pPr lvl="1" eaLnBrk="1" hangingPunct="1">
              <a:buFont typeface="Wingdings" pitchFamily="2" charset="2"/>
              <a:buNone/>
            </a:pPr>
            <a:endParaRPr lang="en-US" dirty="0" smtClean="0"/>
          </a:p>
        </p:txBody>
      </p:sp>
      <p:sp>
        <p:nvSpPr>
          <p:cNvPr id="52228" name="Rectangle 4"/>
          <p:cNvSpPr>
            <a:spLocks noChangeArrowheads="1"/>
          </p:cNvSpPr>
          <p:nvPr/>
        </p:nvSpPr>
        <p:spPr bwMode="auto">
          <a:xfrm>
            <a:off x="457200" y="1676400"/>
            <a:ext cx="8153400" cy="762000"/>
          </a:xfrm>
          <a:prstGeom prst="rect">
            <a:avLst/>
          </a:prstGeom>
          <a:noFill/>
          <a:ln w="9525">
            <a:noFill/>
            <a:miter lim="800000"/>
            <a:headEnd/>
            <a:tailEnd/>
          </a:ln>
          <a:effectLst/>
        </p:spPr>
        <p:txBody>
          <a:bodyPr anchor="ctr"/>
          <a:lstStyle/>
          <a:p>
            <a:pPr algn="ctr" eaLnBrk="1" hangingPunct="1">
              <a:spcBef>
                <a:spcPct val="0"/>
              </a:spcBef>
              <a:defRPr/>
            </a:pPr>
            <a:r>
              <a:rPr lang="en-US" sz="4400" dirty="0">
                <a:solidFill>
                  <a:schemeClr val="tx2"/>
                </a:solidFill>
                <a:effectLst>
                  <a:outerShdw blurRad="38100" dist="38100" dir="2700000" algn="tl">
                    <a:srgbClr val="C0C0C0"/>
                  </a:outerShdw>
                </a:effectLst>
                <a:latin typeface="Boulder" pitchFamily="2" charset="0"/>
              </a:rPr>
              <a:t>Laboratory Considerations</a:t>
            </a:r>
            <a:r>
              <a:rPr lang="en-US" sz="4400" dirty="0">
                <a:solidFill>
                  <a:schemeClr val="tx2"/>
                </a:solidFill>
              </a:rPr>
              <a:t> 	</a:t>
            </a:r>
          </a:p>
        </p:txBody>
      </p:sp>
      <p:sp>
        <p:nvSpPr>
          <p:cNvPr id="614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fld id="{8A81F5BF-E130-44EE-9106-C331A01DE3D9}" type="slidenum">
              <a:rPr lang="en-US" smtClean="0"/>
              <a:pPr/>
              <a:t>3</a:t>
            </a:fld>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2000" fill="hold"/>
                                        <p:tgtEl>
                                          <p:spTgt spid="6147">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61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2000" fill="hold"/>
                                        <p:tgtEl>
                                          <p:spTgt spid="6147">
                                            <p:txEl>
                                              <p:pRg st="1" end="1"/>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61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A24A7A6-9AB9-4438-B0B8-1270546179B7}" type="slidenum">
              <a:rPr lang="en-US" smtClean="0"/>
              <a:pPr>
                <a:defRPr/>
              </a:pPr>
              <a:t>30</a:t>
            </a:fld>
            <a:endParaRPr lang="en-US"/>
          </a:p>
        </p:txBody>
      </p:sp>
      <p:sp>
        <p:nvSpPr>
          <p:cNvPr id="3" name="TextBox 2"/>
          <p:cNvSpPr txBox="1"/>
          <p:nvPr/>
        </p:nvSpPr>
        <p:spPr>
          <a:xfrm>
            <a:off x="0" y="0"/>
            <a:ext cx="9296400" cy="6463308"/>
          </a:xfrm>
          <a:prstGeom prst="rect">
            <a:avLst/>
          </a:prstGeom>
          <a:noFill/>
        </p:spPr>
        <p:txBody>
          <a:bodyPr wrap="square" rtlCol="0">
            <a:spAutoFit/>
          </a:bodyPr>
          <a:lstStyle/>
          <a:p>
            <a:pPr marL="0" marR="0">
              <a:lnSpc>
                <a:spcPct val="150000"/>
              </a:lnSpc>
              <a:spcBef>
                <a:spcPts val="0"/>
              </a:spcBef>
              <a:spcAft>
                <a:spcPts val="0"/>
              </a:spcAft>
            </a:pPr>
            <a:r>
              <a:rPr lang="en-US" sz="2400" b="1" dirty="0" smtClean="0">
                <a:solidFill>
                  <a:srgbClr val="FF0000"/>
                </a:solidFill>
                <a:latin typeface="Calibri"/>
                <a:ea typeface="Calibri"/>
                <a:cs typeface="Times New Roman"/>
              </a:rPr>
              <a:t>ENR Specimen Flow Chart: </a:t>
            </a:r>
          </a:p>
          <a:p>
            <a:pPr marL="0" marR="0">
              <a:lnSpc>
                <a:spcPct val="150000"/>
              </a:lnSpc>
              <a:spcBef>
                <a:spcPts val="0"/>
              </a:spcBef>
              <a:spcAft>
                <a:spcPts val="0"/>
              </a:spcAft>
            </a:pPr>
            <a:r>
              <a:rPr lang="en-US" dirty="0" smtClean="0">
                <a:solidFill>
                  <a:srgbClr val="0000FF"/>
                </a:solidFill>
                <a:latin typeface="Calibri"/>
                <a:ea typeface="Calibri"/>
                <a:cs typeface="Times New Roman"/>
              </a:rPr>
              <a:t>Urine </a:t>
            </a:r>
            <a:r>
              <a:rPr lang="en-US" dirty="0">
                <a:solidFill>
                  <a:srgbClr val="0000FF"/>
                </a:solidFill>
                <a:latin typeface="Calibri"/>
                <a:ea typeface="Calibri"/>
                <a:cs typeface="Times New Roman"/>
              </a:rPr>
              <a:t>hCG, Blood draw (AST, ALT, Creatinine, Plasma Archive, CBC w Diff &amp; </a:t>
            </a:r>
            <a:r>
              <a:rPr lang="en-US" dirty="0" err="1">
                <a:solidFill>
                  <a:srgbClr val="0000FF"/>
                </a:solidFill>
                <a:latin typeface="Calibri"/>
                <a:ea typeface="Calibri"/>
                <a:cs typeface="Times New Roman"/>
              </a:rPr>
              <a:t>Plt</a:t>
            </a:r>
            <a:r>
              <a:rPr lang="en-US" dirty="0">
                <a:solidFill>
                  <a:srgbClr val="0000FF"/>
                </a:solidFill>
                <a:latin typeface="Calibri"/>
                <a:ea typeface="Calibri"/>
                <a:cs typeface="Times New Roman"/>
              </a:rPr>
              <a:t>, HIV [</a:t>
            </a:r>
            <a:r>
              <a:rPr lang="en-US" sz="1600" dirty="0">
                <a:solidFill>
                  <a:srgbClr val="0000FF"/>
                </a:solidFill>
                <a:latin typeface="Calibri"/>
                <a:ea typeface="Calibri"/>
                <a:cs typeface="Times New Roman"/>
              </a:rPr>
              <a:t>Rapid Test</a:t>
            </a:r>
            <a:r>
              <a:rPr lang="en-US" dirty="0">
                <a:solidFill>
                  <a:srgbClr val="0000FF"/>
                </a:solidFill>
                <a:latin typeface="Calibri"/>
                <a:ea typeface="Calibri"/>
                <a:cs typeface="Times New Roman"/>
              </a:rPr>
              <a:t>]) </a:t>
            </a:r>
            <a:r>
              <a:rPr lang="en-US" dirty="0" smtClean="0">
                <a:solidFill>
                  <a:srgbClr val="0000FF"/>
                </a:solidFill>
                <a:latin typeface="Wingdings 3"/>
                <a:ea typeface="Calibri"/>
                <a:cs typeface="Times New Roman"/>
              </a:rPr>
              <a:t>a</a:t>
            </a:r>
          </a:p>
          <a:p>
            <a:pPr marL="0" marR="0">
              <a:lnSpc>
                <a:spcPct val="150000"/>
              </a:lnSpc>
              <a:spcBef>
                <a:spcPts val="0"/>
              </a:spcBef>
              <a:spcAft>
                <a:spcPts val="0"/>
              </a:spcAft>
            </a:pPr>
            <a:r>
              <a:rPr lang="en-US" dirty="0" smtClean="0">
                <a:solidFill>
                  <a:srgbClr val="0000FF"/>
                </a:solidFill>
                <a:latin typeface="Calibri"/>
                <a:ea typeface="Calibri"/>
                <a:cs typeface="Times New Roman"/>
              </a:rPr>
              <a:t>speculum </a:t>
            </a:r>
            <a:r>
              <a:rPr lang="en-US" dirty="0" smtClean="0">
                <a:solidFill>
                  <a:srgbClr val="0000FF"/>
                </a:solidFill>
                <a:latin typeface="Wingdings 3"/>
                <a:ea typeface="Calibri"/>
                <a:cs typeface="Times New Roman"/>
              </a:rPr>
              <a:t>a</a:t>
            </a:r>
          </a:p>
          <a:p>
            <a:pPr marL="0" marR="0">
              <a:lnSpc>
                <a:spcPct val="150000"/>
              </a:lnSpc>
              <a:spcBef>
                <a:spcPts val="0"/>
              </a:spcBef>
              <a:spcAft>
                <a:spcPts val="0"/>
              </a:spcAft>
            </a:pPr>
            <a:r>
              <a:rPr lang="en-US" dirty="0" smtClean="0">
                <a:solidFill>
                  <a:srgbClr val="0000FF"/>
                </a:solidFill>
                <a:latin typeface="Calibri"/>
                <a:ea typeface="Calibri"/>
                <a:cs typeface="Times New Roman"/>
              </a:rPr>
              <a:t>PE </a:t>
            </a:r>
            <a:r>
              <a:rPr lang="en-US" dirty="0">
                <a:solidFill>
                  <a:srgbClr val="0000FF"/>
                </a:solidFill>
                <a:latin typeface="Wingdings 3"/>
                <a:ea typeface="Calibri"/>
                <a:cs typeface="Times New Roman"/>
              </a:rPr>
              <a:t>a</a:t>
            </a:r>
            <a:r>
              <a:rPr lang="en-US" dirty="0">
                <a:solidFill>
                  <a:srgbClr val="0000FF"/>
                </a:solidFill>
                <a:latin typeface="Calibri"/>
                <a:ea typeface="Calibri"/>
                <a:cs typeface="Times New Roman"/>
              </a:rPr>
              <a:t> </a:t>
            </a:r>
            <a:endParaRPr lang="en-US" dirty="0" smtClean="0">
              <a:solidFill>
                <a:srgbClr val="0000FF"/>
              </a:solidFill>
              <a:latin typeface="Calibri"/>
              <a:ea typeface="Calibri"/>
              <a:cs typeface="Times New Roman"/>
            </a:endParaRPr>
          </a:p>
          <a:p>
            <a:pPr marL="0" marR="0">
              <a:lnSpc>
                <a:spcPct val="150000"/>
              </a:lnSpc>
              <a:spcBef>
                <a:spcPts val="0"/>
              </a:spcBef>
              <a:spcAft>
                <a:spcPts val="0"/>
              </a:spcAft>
            </a:pPr>
            <a:r>
              <a:rPr lang="en-US" dirty="0" smtClean="0">
                <a:solidFill>
                  <a:srgbClr val="0000FF"/>
                </a:solidFill>
                <a:latin typeface="Calibri"/>
                <a:ea typeface="Calibri"/>
                <a:cs typeface="Times New Roman"/>
              </a:rPr>
              <a:t>pH</a:t>
            </a:r>
            <a:r>
              <a:rPr lang="en-US" dirty="0">
                <a:solidFill>
                  <a:srgbClr val="0000FF"/>
                </a:solidFill>
                <a:latin typeface="Calibri"/>
                <a:ea typeface="Calibri"/>
                <a:cs typeface="Times New Roman"/>
              </a:rPr>
              <a:t>, Culture swabs, Gram stain swab, Biomarker swab, Cytobrush </a:t>
            </a:r>
            <a:r>
              <a:rPr lang="en-US" dirty="0" smtClean="0">
                <a:solidFill>
                  <a:srgbClr val="0000FF"/>
                </a:solidFill>
                <a:latin typeface="Wingdings 3"/>
                <a:ea typeface="Calibri"/>
                <a:cs typeface="Times New Roman"/>
              </a:rPr>
              <a:t>a</a:t>
            </a:r>
          </a:p>
          <a:p>
            <a:pPr marL="0" marR="0">
              <a:lnSpc>
                <a:spcPct val="150000"/>
              </a:lnSpc>
              <a:spcBef>
                <a:spcPts val="0"/>
              </a:spcBef>
              <a:spcAft>
                <a:spcPts val="0"/>
              </a:spcAft>
            </a:pPr>
            <a:r>
              <a:rPr lang="en-US" dirty="0" smtClean="0">
                <a:solidFill>
                  <a:srgbClr val="0000FF"/>
                </a:solidFill>
                <a:latin typeface="Calibri"/>
                <a:ea typeface="Calibri"/>
                <a:cs typeface="Times New Roman"/>
              </a:rPr>
              <a:t>removal </a:t>
            </a:r>
            <a:r>
              <a:rPr lang="en-US" dirty="0">
                <a:solidFill>
                  <a:srgbClr val="0000FF"/>
                </a:solidFill>
                <a:latin typeface="Calibri"/>
                <a:ea typeface="Calibri"/>
                <a:cs typeface="Times New Roman"/>
              </a:rPr>
              <a:t>speculum </a:t>
            </a:r>
            <a:r>
              <a:rPr lang="en-US" dirty="0">
                <a:solidFill>
                  <a:srgbClr val="0000FF"/>
                </a:solidFill>
                <a:latin typeface="Wingdings 3"/>
                <a:ea typeface="Calibri"/>
                <a:cs typeface="Times New Roman"/>
              </a:rPr>
              <a:t>a</a:t>
            </a:r>
            <a:r>
              <a:rPr lang="en-US" dirty="0">
                <a:solidFill>
                  <a:srgbClr val="0000FF"/>
                </a:solidFill>
                <a:latin typeface="Calibri"/>
                <a:ea typeface="Calibri"/>
                <a:cs typeface="Times New Roman"/>
              </a:rPr>
              <a:t> </a:t>
            </a:r>
            <a:endParaRPr lang="en-US" dirty="0" smtClean="0">
              <a:solidFill>
                <a:srgbClr val="0000FF"/>
              </a:solidFill>
              <a:latin typeface="Calibri"/>
              <a:ea typeface="Calibri"/>
              <a:cs typeface="Times New Roman"/>
            </a:endParaRPr>
          </a:p>
          <a:p>
            <a:pPr marL="0" marR="0">
              <a:lnSpc>
                <a:spcPct val="150000"/>
              </a:lnSpc>
              <a:spcBef>
                <a:spcPts val="0"/>
              </a:spcBef>
              <a:spcAft>
                <a:spcPts val="0"/>
              </a:spcAft>
            </a:pPr>
            <a:r>
              <a:rPr lang="en-US" dirty="0" smtClean="0">
                <a:solidFill>
                  <a:srgbClr val="0000FF"/>
                </a:solidFill>
                <a:latin typeface="Calibri"/>
                <a:ea typeface="Calibri"/>
                <a:cs typeface="Times New Roman"/>
              </a:rPr>
              <a:t>insertion </a:t>
            </a:r>
            <a:r>
              <a:rPr lang="en-US" dirty="0">
                <a:solidFill>
                  <a:srgbClr val="0000FF"/>
                </a:solidFill>
                <a:latin typeface="Calibri"/>
                <a:ea typeface="Calibri"/>
                <a:cs typeface="Times New Roman"/>
              </a:rPr>
              <a:t>of anoscope (with </a:t>
            </a:r>
            <a:r>
              <a:rPr lang="en-US" dirty="0" err="1">
                <a:solidFill>
                  <a:srgbClr val="0000FF"/>
                </a:solidFill>
                <a:latin typeface="Calibri"/>
                <a:ea typeface="Calibri"/>
                <a:cs typeface="Times New Roman"/>
              </a:rPr>
              <a:t>ppt</a:t>
            </a:r>
            <a:r>
              <a:rPr lang="en-US" dirty="0">
                <a:solidFill>
                  <a:srgbClr val="0000FF"/>
                </a:solidFill>
                <a:latin typeface="Calibri"/>
                <a:ea typeface="Calibri"/>
                <a:cs typeface="Times New Roman"/>
              </a:rPr>
              <a:t> consent) </a:t>
            </a:r>
            <a:r>
              <a:rPr lang="en-US" dirty="0" smtClean="0">
                <a:solidFill>
                  <a:srgbClr val="0000FF"/>
                </a:solidFill>
                <a:latin typeface="Wingdings 3"/>
                <a:ea typeface="Calibri"/>
                <a:cs typeface="Times New Roman"/>
              </a:rPr>
              <a:t>a</a:t>
            </a:r>
          </a:p>
          <a:p>
            <a:pPr marL="0" marR="0">
              <a:lnSpc>
                <a:spcPct val="150000"/>
              </a:lnSpc>
              <a:spcBef>
                <a:spcPts val="0"/>
              </a:spcBef>
              <a:spcAft>
                <a:spcPts val="0"/>
              </a:spcAft>
            </a:pPr>
            <a:r>
              <a:rPr lang="en-US" dirty="0" smtClean="0">
                <a:solidFill>
                  <a:srgbClr val="0000FF"/>
                </a:solidFill>
                <a:latin typeface="Calibri"/>
                <a:ea typeface="Calibri"/>
                <a:cs typeface="Times New Roman"/>
              </a:rPr>
              <a:t>Rectal </a:t>
            </a:r>
            <a:r>
              <a:rPr lang="en-US" dirty="0">
                <a:solidFill>
                  <a:srgbClr val="0000FF"/>
                </a:solidFill>
                <a:latin typeface="Calibri"/>
                <a:ea typeface="Calibri"/>
                <a:cs typeface="Times New Roman"/>
              </a:rPr>
              <a:t>sponge </a:t>
            </a:r>
            <a:r>
              <a:rPr lang="en-US" dirty="0" smtClean="0">
                <a:solidFill>
                  <a:srgbClr val="0000FF"/>
                </a:solidFill>
                <a:latin typeface="Wingdings 3"/>
                <a:ea typeface="Calibri"/>
                <a:cs typeface="Times New Roman"/>
              </a:rPr>
              <a:t>a</a:t>
            </a:r>
          </a:p>
          <a:p>
            <a:pPr marL="0" marR="0">
              <a:lnSpc>
                <a:spcPct val="150000"/>
              </a:lnSpc>
              <a:spcBef>
                <a:spcPts val="0"/>
              </a:spcBef>
              <a:spcAft>
                <a:spcPts val="0"/>
              </a:spcAft>
            </a:pPr>
            <a:r>
              <a:rPr lang="en-US" dirty="0" smtClean="0">
                <a:solidFill>
                  <a:srgbClr val="0000FF"/>
                </a:solidFill>
                <a:latin typeface="Calibri"/>
                <a:ea typeface="Calibri"/>
                <a:cs typeface="Times New Roman"/>
              </a:rPr>
              <a:t>remove </a:t>
            </a:r>
            <a:r>
              <a:rPr lang="en-US" dirty="0">
                <a:solidFill>
                  <a:srgbClr val="0000FF"/>
                </a:solidFill>
                <a:latin typeface="Calibri"/>
                <a:ea typeface="Calibri"/>
                <a:cs typeface="Times New Roman"/>
              </a:rPr>
              <a:t>anoscope </a:t>
            </a:r>
            <a:r>
              <a:rPr lang="en-US" dirty="0">
                <a:solidFill>
                  <a:srgbClr val="0000FF"/>
                </a:solidFill>
                <a:latin typeface="Wingdings 3"/>
                <a:ea typeface="Calibri"/>
                <a:cs typeface="Times New Roman"/>
              </a:rPr>
              <a:t>a</a:t>
            </a:r>
            <a:r>
              <a:rPr lang="en-US" dirty="0">
                <a:solidFill>
                  <a:srgbClr val="0000FF"/>
                </a:solidFill>
                <a:latin typeface="Calibri"/>
                <a:ea typeface="Calibri"/>
                <a:cs typeface="Times New Roman"/>
              </a:rPr>
              <a:t> </a:t>
            </a:r>
            <a:endParaRPr lang="en-US" dirty="0" smtClean="0">
              <a:solidFill>
                <a:srgbClr val="0000FF"/>
              </a:solidFill>
              <a:latin typeface="Calibri"/>
              <a:ea typeface="Calibri"/>
              <a:cs typeface="Times New Roman"/>
            </a:endParaRPr>
          </a:p>
          <a:p>
            <a:pPr marL="0" marR="0">
              <a:lnSpc>
                <a:spcPct val="150000"/>
              </a:lnSpc>
              <a:spcBef>
                <a:spcPts val="0"/>
              </a:spcBef>
              <a:spcAft>
                <a:spcPts val="0"/>
              </a:spcAft>
            </a:pPr>
            <a:r>
              <a:rPr lang="en-US" dirty="0" smtClean="0">
                <a:solidFill>
                  <a:srgbClr val="0000FF"/>
                </a:solidFill>
                <a:latin typeface="Calibri"/>
                <a:ea typeface="Calibri"/>
                <a:cs typeface="Times New Roman"/>
              </a:rPr>
              <a:t>Eligibility/Randomization </a:t>
            </a:r>
            <a:r>
              <a:rPr lang="en-US" dirty="0" smtClean="0">
                <a:solidFill>
                  <a:srgbClr val="0000FF"/>
                </a:solidFill>
                <a:latin typeface="Wingdings 3"/>
                <a:ea typeface="Calibri"/>
                <a:cs typeface="Times New Roman"/>
              </a:rPr>
              <a:t>a</a:t>
            </a:r>
          </a:p>
          <a:p>
            <a:pPr marL="0" marR="0">
              <a:lnSpc>
                <a:spcPct val="150000"/>
              </a:lnSpc>
              <a:spcBef>
                <a:spcPts val="0"/>
              </a:spcBef>
              <a:spcAft>
                <a:spcPts val="0"/>
              </a:spcAft>
            </a:pPr>
            <a:r>
              <a:rPr lang="en-US" dirty="0" smtClean="0">
                <a:solidFill>
                  <a:srgbClr val="0000FF"/>
                </a:solidFill>
                <a:latin typeface="Calibri"/>
                <a:ea typeface="Calibri"/>
                <a:cs typeface="Times New Roman"/>
              </a:rPr>
              <a:t>Collect </a:t>
            </a:r>
            <a:r>
              <a:rPr lang="en-US" dirty="0" err="1">
                <a:solidFill>
                  <a:srgbClr val="0000FF"/>
                </a:solidFill>
                <a:latin typeface="Calibri"/>
                <a:ea typeface="Calibri"/>
                <a:cs typeface="Times New Roman"/>
              </a:rPr>
              <a:t>Vag</a:t>
            </a:r>
            <a:r>
              <a:rPr lang="en-US" dirty="0">
                <a:solidFill>
                  <a:srgbClr val="0000FF"/>
                </a:solidFill>
                <a:latin typeface="Calibri"/>
                <a:ea typeface="Calibri"/>
                <a:cs typeface="Times New Roman"/>
              </a:rPr>
              <a:t> PK self-collect swab ( hour 0) </a:t>
            </a:r>
            <a:r>
              <a:rPr lang="en-US" dirty="0" smtClean="0">
                <a:solidFill>
                  <a:srgbClr val="0000FF"/>
                </a:solidFill>
                <a:latin typeface="Wingdings 3"/>
                <a:ea typeface="Calibri"/>
                <a:cs typeface="Times New Roman"/>
              </a:rPr>
              <a:t>a</a:t>
            </a:r>
          </a:p>
          <a:p>
            <a:pPr marL="0" marR="0">
              <a:lnSpc>
                <a:spcPct val="150000"/>
              </a:lnSpc>
              <a:spcBef>
                <a:spcPts val="0"/>
              </a:spcBef>
              <a:spcAft>
                <a:spcPts val="0"/>
              </a:spcAft>
            </a:pPr>
            <a:r>
              <a:rPr lang="en-US" dirty="0" smtClean="0">
                <a:solidFill>
                  <a:srgbClr val="0000FF"/>
                </a:solidFill>
                <a:latin typeface="Calibri"/>
                <a:ea typeface="Calibri"/>
                <a:cs typeface="Times New Roman"/>
              </a:rPr>
              <a:t>Ring </a:t>
            </a:r>
            <a:r>
              <a:rPr lang="en-US" dirty="0">
                <a:solidFill>
                  <a:srgbClr val="0000FF"/>
                </a:solidFill>
                <a:latin typeface="Calibri"/>
                <a:ea typeface="Calibri"/>
                <a:cs typeface="Times New Roman"/>
              </a:rPr>
              <a:t>insertion (timer starts) </a:t>
            </a:r>
            <a:r>
              <a:rPr lang="en-US" dirty="0">
                <a:solidFill>
                  <a:srgbClr val="0000FF"/>
                </a:solidFill>
                <a:latin typeface="Wingdings 3"/>
                <a:ea typeface="Calibri"/>
                <a:cs typeface="Times New Roman"/>
              </a:rPr>
              <a:t>a</a:t>
            </a:r>
            <a:r>
              <a:rPr lang="en-US" dirty="0">
                <a:solidFill>
                  <a:srgbClr val="0000FF"/>
                </a:solidFill>
                <a:latin typeface="Calibri"/>
                <a:ea typeface="Calibri"/>
                <a:cs typeface="Times New Roman"/>
              </a:rPr>
              <a:t> </a:t>
            </a:r>
            <a:endParaRPr lang="en-US" dirty="0" smtClean="0">
              <a:solidFill>
                <a:srgbClr val="0000FF"/>
              </a:solidFill>
              <a:latin typeface="Calibri"/>
              <a:ea typeface="Calibri"/>
              <a:cs typeface="Times New Roman"/>
            </a:endParaRPr>
          </a:p>
          <a:p>
            <a:pPr marL="0" marR="0">
              <a:lnSpc>
                <a:spcPct val="150000"/>
              </a:lnSpc>
              <a:spcBef>
                <a:spcPts val="0"/>
              </a:spcBef>
              <a:spcAft>
                <a:spcPts val="0"/>
              </a:spcAft>
            </a:pPr>
            <a:r>
              <a:rPr lang="en-US" dirty="0" smtClean="0">
                <a:solidFill>
                  <a:srgbClr val="0000FF"/>
                </a:solidFill>
                <a:latin typeface="Calibri"/>
                <a:ea typeface="Calibri"/>
                <a:cs typeface="Times New Roman"/>
              </a:rPr>
              <a:t>exam </a:t>
            </a:r>
            <a:r>
              <a:rPr lang="en-US" dirty="0">
                <a:solidFill>
                  <a:srgbClr val="0000FF"/>
                </a:solidFill>
                <a:latin typeface="Calibri"/>
                <a:ea typeface="Calibri"/>
                <a:cs typeface="Times New Roman"/>
              </a:rPr>
              <a:t>to check ring placement (no speculum needed) </a:t>
            </a:r>
            <a:r>
              <a:rPr lang="en-US" dirty="0">
                <a:solidFill>
                  <a:srgbClr val="0000FF"/>
                </a:solidFill>
                <a:latin typeface="Wingdings 3"/>
                <a:ea typeface="Calibri"/>
                <a:cs typeface="Times New Roman"/>
              </a:rPr>
              <a:t>a</a:t>
            </a:r>
            <a:r>
              <a:rPr lang="en-US" dirty="0">
                <a:solidFill>
                  <a:srgbClr val="0000FF"/>
                </a:solidFill>
                <a:latin typeface="Calibri"/>
                <a:ea typeface="Calibri"/>
                <a:cs typeface="Times New Roman"/>
              </a:rPr>
              <a:t> </a:t>
            </a:r>
            <a:endParaRPr lang="en-US" dirty="0" smtClean="0">
              <a:solidFill>
                <a:srgbClr val="0000FF"/>
              </a:solidFill>
              <a:latin typeface="Calibri"/>
              <a:ea typeface="Calibri"/>
              <a:cs typeface="Times New Roman"/>
            </a:endParaRPr>
          </a:p>
          <a:p>
            <a:pPr marL="0" marR="0">
              <a:lnSpc>
                <a:spcPct val="150000"/>
              </a:lnSpc>
              <a:spcBef>
                <a:spcPts val="0"/>
              </a:spcBef>
              <a:spcAft>
                <a:spcPts val="0"/>
              </a:spcAft>
            </a:pPr>
            <a:r>
              <a:rPr lang="en-US" i="1" dirty="0" smtClean="0">
                <a:solidFill>
                  <a:srgbClr val="0000FF"/>
                </a:solidFill>
                <a:latin typeface="Calibri"/>
                <a:ea typeface="Calibri"/>
                <a:cs typeface="Times New Roman"/>
              </a:rPr>
              <a:t>collect </a:t>
            </a:r>
            <a:r>
              <a:rPr lang="en-US" i="1" dirty="0">
                <a:solidFill>
                  <a:srgbClr val="0000FF"/>
                </a:solidFill>
                <a:latin typeface="Calibri"/>
                <a:ea typeface="Calibri"/>
                <a:cs typeface="Times New Roman"/>
              </a:rPr>
              <a:t>remaining serial PK samples relative to timing of ring insertion </a:t>
            </a:r>
            <a:r>
              <a:rPr lang="en-US" dirty="0" smtClean="0">
                <a:solidFill>
                  <a:srgbClr val="0000FF"/>
                </a:solidFill>
                <a:latin typeface="Wingdings 3"/>
                <a:ea typeface="Calibri"/>
                <a:cs typeface="Times New Roman"/>
              </a:rPr>
              <a:t> </a:t>
            </a:r>
          </a:p>
          <a:p>
            <a:pPr marL="0" marR="0">
              <a:lnSpc>
                <a:spcPct val="150000"/>
              </a:lnSpc>
              <a:spcBef>
                <a:spcPts val="0"/>
              </a:spcBef>
              <a:spcAft>
                <a:spcPts val="0"/>
              </a:spcAft>
            </a:pPr>
            <a:endParaRPr lang="en-US" dirty="0" smtClean="0">
              <a:solidFill>
                <a:srgbClr val="0000FF"/>
              </a:solidFill>
              <a:latin typeface="Wingdings 3"/>
              <a:ea typeface="Calibri"/>
              <a:cs typeface="Times New Roman"/>
            </a:endParaRPr>
          </a:p>
        </p:txBody>
      </p:sp>
    </p:spTree>
    <p:extLst>
      <p:ext uri="{BB962C8B-B14F-4D97-AF65-F5344CB8AC3E}">
        <p14:creationId xmlns:p14="http://schemas.microsoft.com/office/powerpoint/2010/main" val="32427743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A24A7A6-9AB9-4438-B0B8-1270546179B7}" type="slidenum">
              <a:rPr lang="en-US" smtClean="0"/>
              <a:pPr>
                <a:defRPr/>
              </a:pPr>
              <a:t>31</a:t>
            </a:fld>
            <a:endParaRPr lang="en-US"/>
          </a:p>
        </p:txBody>
      </p:sp>
      <p:sp>
        <p:nvSpPr>
          <p:cNvPr id="4" name="Rectangle 3"/>
          <p:cNvSpPr/>
          <p:nvPr/>
        </p:nvSpPr>
        <p:spPr>
          <a:xfrm>
            <a:off x="381000" y="1524000"/>
            <a:ext cx="8077200" cy="2523768"/>
          </a:xfrm>
          <a:prstGeom prst="rect">
            <a:avLst/>
          </a:prstGeom>
        </p:spPr>
        <p:txBody>
          <a:bodyPr wrap="square">
            <a:spAutoFit/>
          </a:bodyPr>
          <a:lstStyle/>
          <a:p>
            <a:pPr lvl="0"/>
            <a:r>
              <a:rPr lang="en-US" sz="2200" b="1" dirty="0">
                <a:solidFill>
                  <a:srgbClr val="000000"/>
                </a:solidFill>
              </a:rPr>
              <a:t>Single time points</a:t>
            </a:r>
            <a:r>
              <a:rPr lang="en-US" sz="2200" b="1" dirty="0" smtClean="0">
                <a:solidFill>
                  <a:srgbClr val="000000"/>
                </a:solidFill>
              </a:rPr>
              <a:t>:</a:t>
            </a:r>
          </a:p>
          <a:p>
            <a:pPr lvl="0"/>
            <a:endParaRPr lang="en-US" sz="2000" b="1" dirty="0">
              <a:solidFill>
                <a:srgbClr val="000000"/>
              </a:solidFill>
            </a:endParaRPr>
          </a:p>
          <a:p>
            <a:pPr marL="800100" lvl="1" indent="-342900">
              <a:buFont typeface="Wingdings" panose="05000000000000000000" pitchFamily="2" charset="2"/>
              <a:buChar char="Ø"/>
            </a:pPr>
            <a:r>
              <a:rPr lang="en-US" sz="2000" dirty="0">
                <a:solidFill>
                  <a:srgbClr val="000000"/>
                </a:solidFill>
              </a:rPr>
              <a:t>The blood is drawn, and then the participant should collect the self-collected swab within </a:t>
            </a:r>
            <a:r>
              <a:rPr lang="en-US" sz="2000" dirty="0" smtClean="0">
                <a:solidFill>
                  <a:srgbClr val="000000"/>
                </a:solidFill>
              </a:rPr>
              <a:t>~1 </a:t>
            </a:r>
            <a:r>
              <a:rPr lang="en-US" sz="2000" dirty="0">
                <a:solidFill>
                  <a:srgbClr val="000000"/>
                </a:solidFill>
              </a:rPr>
              <a:t>hour</a:t>
            </a:r>
            <a:r>
              <a:rPr lang="en-US" sz="2000" dirty="0" smtClean="0">
                <a:solidFill>
                  <a:srgbClr val="000000"/>
                </a:solidFill>
              </a:rPr>
              <a:t>.</a:t>
            </a:r>
          </a:p>
          <a:p>
            <a:pPr marL="800100" lvl="1" indent="-342900">
              <a:buFont typeface="Wingdings" panose="05000000000000000000" pitchFamily="2" charset="2"/>
              <a:buChar char="Ø"/>
            </a:pPr>
            <a:endParaRPr lang="en-US" sz="2000" dirty="0" smtClean="0">
              <a:solidFill>
                <a:srgbClr val="000000"/>
              </a:solidFill>
            </a:endParaRPr>
          </a:p>
          <a:p>
            <a:pPr marL="800100" lvl="1" indent="-342900">
              <a:buFont typeface="Wingdings" panose="05000000000000000000" pitchFamily="2" charset="2"/>
              <a:buChar char="Ø"/>
            </a:pPr>
            <a:r>
              <a:rPr lang="en-US" sz="2000" dirty="0" smtClean="0"/>
              <a:t>For </a:t>
            </a:r>
            <a:r>
              <a:rPr lang="en-US" sz="2000" dirty="0"/>
              <a:t>the first 8 participants on Visit days 1 &amp; 7, the participant will be collecting 3 swabs, one after the other. </a:t>
            </a:r>
            <a:endParaRPr lang="en-US" sz="2000" dirty="0">
              <a:solidFill>
                <a:srgbClr val="000000"/>
              </a:solidFill>
            </a:endParaRPr>
          </a:p>
        </p:txBody>
      </p:sp>
      <p:sp>
        <p:nvSpPr>
          <p:cNvPr id="5" name="Rectangle 4"/>
          <p:cNvSpPr/>
          <p:nvPr/>
        </p:nvSpPr>
        <p:spPr>
          <a:xfrm>
            <a:off x="171261" y="152400"/>
            <a:ext cx="5681876" cy="369332"/>
          </a:xfrm>
          <a:prstGeom prst="rect">
            <a:avLst/>
          </a:prstGeom>
        </p:spPr>
        <p:txBody>
          <a:bodyPr wrap="none">
            <a:spAutoFit/>
          </a:bodyPr>
          <a:lstStyle/>
          <a:p>
            <a:r>
              <a:rPr lang="en-US" dirty="0" smtClean="0"/>
              <a:t>Self-collection of the Vaginal </a:t>
            </a:r>
            <a:r>
              <a:rPr lang="en-US" dirty="0"/>
              <a:t>Swab for </a:t>
            </a:r>
            <a:r>
              <a:rPr lang="en-US" dirty="0" smtClean="0"/>
              <a:t>PK continued…</a:t>
            </a:r>
            <a:endParaRPr lang="en-US" sz="1400" dirty="0"/>
          </a:p>
        </p:txBody>
      </p:sp>
    </p:spTree>
    <p:extLst>
      <p:ext uri="{BB962C8B-B14F-4D97-AF65-F5344CB8AC3E}">
        <p14:creationId xmlns:p14="http://schemas.microsoft.com/office/powerpoint/2010/main" val="17929710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A24A7A6-9AB9-4438-B0B8-1270546179B7}" type="slidenum">
              <a:rPr lang="en-US" smtClean="0"/>
              <a:pPr>
                <a:defRPr/>
              </a:pPr>
              <a:t>32</a:t>
            </a:fld>
            <a:endParaRPr lang="en-US"/>
          </a:p>
        </p:txBody>
      </p:sp>
      <p:sp>
        <p:nvSpPr>
          <p:cNvPr id="3" name="Rectangle 2"/>
          <p:cNvSpPr/>
          <p:nvPr/>
        </p:nvSpPr>
        <p:spPr>
          <a:xfrm>
            <a:off x="0" y="609600"/>
            <a:ext cx="9144000" cy="6789551"/>
          </a:xfrm>
          <a:prstGeom prst="rect">
            <a:avLst/>
          </a:prstGeom>
        </p:spPr>
        <p:txBody>
          <a:bodyPr wrap="square">
            <a:spAutoFit/>
          </a:bodyPr>
          <a:lstStyle/>
          <a:p>
            <a:r>
              <a:rPr lang="en-US" sz="2000" b="1" dirty="0" smtClean="0"/>
              <a:t>Scale Readiness: </a:t>
            </a:r>
          </a:p>
          <a:p>
            <a:pPr lvl="1"/>
            <a:r>
              <a:rPr lang="en-US" sz="2000" dirty="0" smtClean="0"/>
              <a:t>Day of sample collection:</a:t>
            </a:r>
          </a:p>
          <a:p>
            <a:pPr marL="1257300" lvl="2" indent="-342900">
              <a:buFont typeface="Arial" panose="020B0604020202020204" pitchFamily="34" charset="0"/>
              <a:buChar char="∞"/>
            </a:pPr>
            <a:r>
              <a:rPr lang="en-US" sz="2000" dirty="0" smtClean="0"/>
              <a:t>Gloves are </a:t>
            </a:r>
            <a:r>
              <a:rPr lang="en-US" sz="2000" dirty="0" smtClean="0">
                <a:solidFill>
                  <a:srgbClr val="0000FF"/>
                </a:solidFill>
              </a:rPr>
              <a:t>always </a:t>
            </a:r>
            <a:r>
              <a:rPr lang="en-US" sz="2000" dirty="0" smtClean="0"/>
              <a:t>worn when touching </a:t>
            </a:r>
            <a:r>
              <a:rPr lang="en-US" sz="2000" dirty="0" smtClean="0">
                <a:solidFill>
                  <a:srgbClr val="0000FF"/>
                </a:solidFill>
              </a:rPr>
              <a:t>anything </a:t>
            </a:r>
            <a:r>
              <a:rPr lang="en-US" sz="2000" dirty="0" smtClean="0"/>
              <a:t>to be weighed!</a:t>
            </a:r>
          </a:p>
          <a:p>
            <a:pPr marL="1257300" lvl="2" indent="-342900">
              <a:buFont typeface="Arial" panose="020B0604020202020204" pitchFamily="34" charset="0"/>
              <a:buChar char="∞"/>
            </a:pPr>
            <a:r>
              <a:rPr lang="en-US" sz="2000" dirty="0" smtClean="0"/>
              <a:t>QC is performed.</a:t>
            </a:r>
          </a:p>
          <a:p>
            <a:pPr marL="1257300" lvl="2" indent="-342900">
              <a:buFont typeface="Arial" panose="020B0604020202020204" pitchFamily="34" charset="0"/>
              <a:buChar char="∞"/>
            </a:pPr>
            <a:r>
              <a:rPr lang="en-US" sz="2000" dirty="0"/>
              <a:t>Use the same scale for both pre &amp; post weights.</a:t>
            </a:r>
          </a:p>
          <a:p>
            <a:pPr marL="1257300" lvl="2" indent="-342900">
              <a:buFont typeface="Arial" panose="020B0604020202020204" pitchFamily="34" charset="0"/>
              <a:buChar char="∞"/>
            </a:pPr>
            <a:r>
              <a:rPr lang="en-US" sz="2000" dirty="0"/>
              <a:t>Do not turn off balance until the pre &amp; post-weights for that day are completed. </a:t>
            </a:r>
            <a:endParaRPr lang="en-US" sz="2000" dirty="0" smtClean="0"/>
          </a:p>
          <a:p>
            <a:pPr marL="1257300" lvl="2" indent="-342900">
              <a:buFont typeface="Arial" panose="020B0604020202020204" pitchFamily="34" charset="0"/>
              <a:buChar char="∞"/>
            </a:pPr>
            <a:r>
              <a:rPr lang="en-US" sz="2000" dirty="0" smtClean="0"/>
              <a:t>Have Tracking </a:t>
            </a:r>
            <a:r>
              <a:rPr lang="en-US" sz="2000" dirty="0"/>
              <a:t>S</a:t>
            </a:r>
            <a:r>
              <a:rPr lang="en-US" sz="2000" dirty="0" smtClean="0"/>
              <a:t>heets ready for pre-weights if not using a log sheet  </a:t>
            </a:r>
          </a:p>
          <a:p>
            <a:pPr marL="1257300" lvl="2" indent="-342900">
              <a:buFont typeface="Arial" panose="020B0604020202020204" pitchFamily="34" charset="0"/>
              <a:buChar char="∞"/>
            </a:pPr>
            <a:r>
              <a:rPr lang="en-US" sz="2000" dirty="0" smtClean="0"/>
              <a:t>Pre-weights are determined before participant arrives</a:t>
            </a:r>
          </a:p>
          <a:p>
            <a:pPr marL="1257300" lvl="2" indent="-342900">
              <a:buFont typeface="Arial" panose="020B0604020202020204" pitchFamily="34" charset="0"/>
              <a:buChar char="∞"/>
            </a:pPr>
            <a:r>
              <a:rPr lang="en-US" sz="2000" dirty="0" smtClean="0"/>
              <a:t>For the self-collection bags:</a:t>
            </a:r>
          </a:p>
          <a:p>
            <a:pPr marL="1714500" lvl="3" indent="-342900">
              <a:buFont typeface="Arial" panose="020B0604020202020204" pitchFamily="34" charset="0"/>
              <a:buChar char="≈"/>
            </a:pPr>
            <a:r>
              <a:rPr lang="en-US" sz="2000" dirty="0" smtClean="0"/>
              <a:t>Make sure Zip-lock bags &amp; cryovials have clear identification…marked with PTID labels.</a:t>
            </a:r>
          </a:p>
          <a:p>
            <a:pPr marL="1714500" lvl="3" indent="-342900">
              <a:buFont typeface="Arial" panose="020B0604020202020204" pitchFamily="34" charset="0"/>
              <a:buChar char="≈"/>
            </a:pPr>
            <a:r>
              <a:rPr lang="en-US" sz="2000" dirty="0" smtClean="0"/>
              <a:t>Use a light weight container on scale to place items in.</a:t>
            </a:r>
          </a:p>
          <a:p>
            <a:pPr marL="1714500" lvl="3" indent="-342900">
              <a:buFont typeface="Arial" panose="020B0604020202020204" pitchFamily="34" charset="0"/>
              <a:buChar char="≈"/>
            </a:pPr>
            <a:r>
              <a:rPr lang="en-US" sz="2000" dirty="0" smtClean="0"/>
              <a:t>Extra zip-Lock bag(s) will need to be prepared incase of an accident (swab is dropped, shaft splinters, etc.)</a:t>
            </a:r>
          </a:p>
          <a:p>
            <a:pPr marL="1714500" lvl="3" indent="-342900">
              <a:buFont typeface="Arial" panose="020B0604020202020204" pitchFamily="34" charset="0"/>
              <a:buChar char="≈"/>
            </a:pPr>
            <a:r>
              <a:rPr lang="en-US" sz="2000" dirty="0" smtClean="0"/>
              <a:t>Mark all Pre-Weights on bag.</a:t>
            </a:r>
          </a:p>
          <a:p>
            <a:pPr marL="1714500" lvl="3" indent="-342900">
              <a:buFont typeface="Arial" panose="020B0604020202020204" pitchFamily="34" charset="0"/>
              <a:buChar char="•"/>
            </a:pPr>
            <a:endParaRPr lang="en-US" sz="2000" dirty="0" smtClean="0"/>
          </a:p>
          <a:p>
            <a:pPr lvl="1"/>
            <a:endParaRPr lang="en-US" sz="2000" dirty="0" smtClean="0"/>
          </a:p>
          <a:p>
            <a:pPr lvl="2"/>
            <a:endParaRPr lang="en-US" sz="1600" dirty="0" smtClean="0"/>
          </a:p>
        </p:txBody>
      </p:sp>
      <p:sp>
        <p:nvSpPr>
          <p:cNvPr id="4" name="Rectangle 3"/>
          <p:cNvSpPr/>
          <p:nvPr/>
        </p:nvSpPr>
        <p:spPr>
          <a:xfrm>
            <a:off x="171261" y="152400"/>
            <a:ext cx="5681876" cy="369332"/>
          </a:xfrm>
          <a:prstGeom prst="rect">
            <a:avLst/>
          </a:prstGeom>
        </p:spPr>
        <p:txBody>
          <a:bodyPr wrap="none">
            <a:spAutoFit/>
          </a:bodyPr>
          <a:lstStyle/>
          <a:p>
            <a:r>
              <a:rPr lang="en-US" dirty="0" smtClean="0"/>
              <a:t>Self-collection of the Vaginal </a:t>
            </a:r>
            <a:r>
              <a:rPr lang="en-US" dirty="0"/>
              <a:t>Swab for </a:t>
            </a:r>
            <a:r>
              <a:rPr lang="en-US" dirty="0" smtClean="0"/>
              <a:t>PK continued…</a:t>
            </a:r>
            <a:endParaRPr lang="en-US" sz="1400" dirty="0"/>
          </a:p>
        </p:txBody>
      </p:sp>
    </p:spTree>
    <p:extLst>
      <p:ext uri="{BB962C8B-B14F-4D97-AF65-F5344CB8AC3E}">
        <p14:creationId xmlns:p14="http://schemas.microsoft.com/office/powerpoint/2010/main" val="17761533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A24A7A6-9AB9-4438-B0B8-1270546179B7}" type="slidenum">
              <a:rPr lang="en-US" smtClean="0"/>
              <a:pPr>
                <a:defRPr/>
              </a:pPr>
              <a:t>33</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353" y="3346107"/>
            <a:ext cx="2267173" cy="3454741"/>
          </a:xfrm>
          <a:prstGeom prst="rect">
            <a:avLst/>
          </a:prstGeom>
        </p:spPr>
      </p:pic>
      <p:sp>
        <p:nvSpPr>
          <p:cNvPr id="9" name="TextBox 8"/>
          <p:cNvSpPr txBox="1"/>
          <p:nvPr/>
        </p:nvSpPr>
        <p:spPr>
          <a:xfrm>
            <a:off x="5200426" y="4545163"/>
            <a:ext cx="4324574" cy="2031325"/>
          </a:xfrm>
          <a:prstGeom prst="rect">
            <a:avLst/>
          </a:prstGeom>
          <a:noFill/>
        </p:spPr>
        <p:txBody>
          <a:bodyPr wrap="square" rtlCol="0">
            <a:spAutoFit/>
          </a:bodyPr>
          <a:lstStyle/>
          <a:p>
            <a:r>
              <a:rPr lang="en-US" dirty="0" smtClean="0"/>
              <a:t>Correct way to Tare a container:</a:t>
            </a:r>
          </a:p>
          <a:p>
            <a:pPr lvl="1"/>
            <a:r>
              <a:rPr lang="en-US" dirty="0" smtClean="0"/>
              <a:t>Cup is centered,</a:t>
            </a:r>
          </a:p>
          <a:p>
            <a:pPr lvl="1"/>
            <a:r>
              <a:rPr lang="en-US" dirty="0" smtClean="0"/>
              <a:t>Doors closed, </a:t>
            </a:r>
          </a:p>
          <a:p>
            <a:pPr lvl="1"/>
            <a:r>
              <a:rPr lang="en-US" dirty="0" smtClean="0"/>
              <a:t>Gloves keeps all surfaces clean</a:t>
            </a:r>
          </a:p>
          <a:p>
            <a:pPr lvl="1"/>
            <a:r>
              <a:rPr lang="en-US" dirty="0" smtClean="0"/>
              <a:t>Gave enough time to equilibrate</a:t>
            </a:r>
            <a:endParaRPr lang="en-US" dirty="0"/>
          </a:p>
          <a:p>
            <a:pPr lvl="1"/>
            <a:endParaRPr lang="en-US" dirty="0"/>
          </a:p>
        </p:txBody>
      </p:sp>
      <p:sp>
        <p:nvSpPr>
          <p:cNvPr id="10" name="TextBox 9"/>
          <p:cNvSpPr txBox="1"/>
          <p:nvPr/>
        </p:nvSpPr>
        <p:spPr>
          <a:xfrm>
            <a:off x="2895600" y="762000"/>
            <a:ext cx="5924772" cy="1643527"/>
          </a:xfrm>
          <a:prstGeom prst="rect">
            <a:avLst/>
          </a:prstGeom>
          <a:noFill/>
        </p:spPr>
        <p:txBody>
          <a:bodyPr wrap="square" rtlCol="0">
            <a:spAutoFit/>
          </a:bodyPr>
          <a:lstStyle/>
          <a:p>
            <a:r>
              <a:rPr lang="en-US" dirty="0" smtClean="0"/>
              <a:t>Incorrect way to tare </a:t>
            </a:r>
            <a:r>
              <a:rPr lang="en-US" dirty="0"/>
              <a:t>a </a:t>
            </a:r>
            <a:r>
              <a:rPr lang="en-US" dirty="0" smtClean="0"/>
              <a:t>container (</a:t>
            </a:r>
            <a:r>
              <a:rPr lang="en-US" dirty="0"/>
              <a:t>e.g. urine container) : </a:t>
            </a:r>
            <a:endParaRPr lang="en-US" dirty="0" smtClean="0"/>
          </a:p>
          <a:p>
            <a:pPr lvl="1"/>
            <a:r>
              <a:rPr lang="en-US" dirty="0" smtClean="0">
                <a:solidFill>
                  <a:srgbClr val="C00000"/>
                </a:solidFill>
              </a:rPr>
              <a:t>Container NOT centered on weighing plate</a:t>
            </a:r>
          </a:p>
          <a:p>
            <a:pPr lvl="1"/>
            <a:r>
              <a:rPr lang="en-US" dirty="0" smtClean="0">
                <a:solidFill>
                  <a:srgbClr val="C00000"/>
                </a:solidFill>
              </a:rPr>
              <a:t>Gloves are NOT being used</a:t>
            </a:r>
          </a:p>
          <a:p>
            <a:pPr lvl="1"/>
            <a:r>
              <a:rPr lang="en-US" dirty="0" smtClean="0">
                <a:solidFill>
                  <a:srgbClr val="C00000"/>
                </a:solidFill>
              </a:rPr>
              <a:t>Doors are open (you can see, it’s actually having a hard time zeroing). </a:t>
            </a:r>
            <a:endParaRPr lang="en-US" dirty="0">
              <a:solidFill>
                <a:srgbClr val="C00000"/>
              </a:solidFill>
            </a:endParaRPr>
          </a:p>
        </p:txBody>
      </p:sp>
      <p:sp>
        <p:nvSpPr>
          <p:cNvPr id="11" name="Rectangle 10"/>
          <p:cNvSpPr/>
          <p:nvPr/>
        </p:nvSpPr>
        <p:spPr>
          <a:xfrm>
            <a:off x="152400" y="120134"/>
            <a:ext cx="2467342" cy="369332"/>
          </a:xfrm>
          <a:prstGeom prst="rect">
            <a:avLst/>
          </a:prstGeom>
        </p:spPr>
        <p:txBody>
          <a:bodyPr wrap="none">
            <a:spAutoFit/>
          </a:bodyPr>
          <a:lstStyle/>
          <a:p>
            <a:r>
              <a:rPr lang="en-US" dirty="0"/>
              <a:t>Few tips about scales:</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75" y="508516"/>
            <a:ext cx="2553067" cy="3979208"/>
          </a:xfrm>
          <a:prstGeom prst="rect">
            <a:avLst/>
          </a:prstGeom>
        </p:spPr>
      </p:pic>
      <p:cxnSp>
        <p:nvCxnSpPr>
          <p:cNvPr id="14" name="Straight Connector 13"/>
          <p:cNvCxnSpPr/>
          <p:nvPr/>
        </p:nvCxnSpPr>
        <p:spPr>
          <a:xfrm>
            <a:off x="0" y="4953000"/>
            <a:ext cx="274320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743200" y="3048000"/>
            <a:ext cx="0" cy="19050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743200" y="3048000"/>
            <a:ext cx="640080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905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A24A7A6-9AB9-4438-B0B8-1270546179B7}" type="slidenum">
              <a:rPr lang="en-US" smtClean="0"/>
              <a:pPr>
                <a:defRPr/>
              </a:pPr>
              <a:t>34</a:t>
            </a:fld>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549" y="152400"/>
            <a:ext cx="3597325" cy="32004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9978" y="2819400"/>
            <a:ext cx="3375422" cy="3429000"/>
          </a:xfrm>
          <a:prstGeom prst="rect">
            <a:avLst/>
          </a:prstGeom>
        </p:spPr>
      </p:pic>
      <p:sp>
        <p:nvSpPr>
          <p:cNvPr id="5" name="TextBox 4"/>
          <p:cNvSpPr txBox="1"/>
          <p:nvPr/>
        </p:nvSpPr>
        <p:spPr>
          <a:xfrm>
            <a:off x="3962400" y="228600"/>
            <a:ext cx="4953000" cy="1920526"/>
          </a:xfrm>
          <a:prstGeom prst="rect">
            <a:avLst/>
          </a:prstGeom>
          <a:noFill/>
        </p:spPr>
        <p:txBody>
          <a:bodyPr wrap="square" rtlCol="0">
            <a:spAutoFit/>
          </a:bodyPr>
          <a:lstStyle/>
          <a:p>
            <a:r>
              <a:rPr lang="en-US" dirty="0" smtClean="0"/>
              <a:t>Pre-Weight: </a:t>
            </a:r>
          </a:p>
          <a:p>
            <a:r>
              <a:rPr lang="en-US" dirty="0" smtClean="0"/>
              <a:t>This could have been better…</a:t>
            </a:r>
          </a:p>
          <a:p>
            <a:pPr lvl="1"/>
            <a:r>
              <a:rPr lang="en-US" dirty="0" smtClean="0">
                <a:solidFill>
                  <a:srgbClr val="C00000"/>
                </a:solidFill>
              </a:rPr>
              <a:t>Make sure swab envelope does not touch glass sides, try to make everything stand straight up.</a:t>
            </a:r>
          </a:p>
          <a:p>
            <a:r>
              <a:rPr lang="en-US" dirty="0" smtClean="0"/>
              <a:t>Write pre-weight on bag</a:t>
            </a:r>
            <a:endParaRPr lang="en-US" dirty="0"/>
          </a:p>
        </p:txBody>
      </p:sp>
      <p:sp>
        <p:nvSpPr>
          <p:cNvPr id="6" name="TextBox 5"/>
          <p:cNvSpPr txBox="1"/>
          <p:nvPr/>
        </p:nvSpPr>
        <p:spPr>
          <a:xfrm>
            <a:off x="0" y="3505200"/>
            <a:ext cx="5539978" cy="3194721"/>
          </a:xfrm>
          <a:prstGeom prst="rect">
            <a:avLst/>
          </a:prstGeom>
          <a:noFill/>
        </p:spPr>
        <p:txBody>
          <a:bodyPr wrap="square" rtlCol="0">
            <a:spAutoFit/>
          </a:bodyPr>
          <a:lstStyle/>
          <a:p>
            <a:r>
              <a:rPr lang="en-US" dirty="0" smtClean="0"/>
              <a:t>Post-Weight: </a:t>
            </a:r>
          </a:p>
          <a:p>
            <a:r>
              <a:rPr lang="en-US" dirty="0" smtClean="0"/>
              <a:t>This is good…</a:t>
            </a:r>
          </a:p>
          <a:p>
            <a:pPr marL="285750" indent="-285750">
              <a:buFont typeface="Arial" panose="020B0604020202020204" pitchFamily="34" charset="0"/>
              <a:buChar char="•"/>
            </a:pPr>
            <a:r>
              <a:rPr lang="en-US" dirty="0" smtClean="0"/>
              <a:t>Everything standing straight up, doors closed, gave it a minute to settle down</a:t>
            </a:r>
            <a:r>
              <a:rPr lang="en-US" dirty="0" smtClean="0">
                <a:solidFill>
                  <a:srgbClr val="C00000"/>
                </a:solidFill>
              </a:rPr>
              <a:t>.</a:t>
            </a:r>
          </a:p>
          <a:p>
            <a:pPr marL="285750" indent="-285750">
              <a:buFont typeface="Arial" panose="020B0604020202020204" pitchFamily="34" charset="0"/>
              <a:buChar char="•"/>
            </a:pPr>
            <a:r>
              <a:rPr lang="en-US" dirty="0" smtClean="0"/>
              <a:t>Record pre &amp; post weight on tracking sheet.</a:t>
            </a:r>
          </a:p>
          <a:p>
            <a:pPr marL="285750" indent="-285750">
              <a:buFont typeface="Arial" panose="020B0604020202020204" pitchFamily="34" charset="0"/>
              <a:buChar char="•"/>
            </a:pPr>
            <a:r>
              <a:rPr lang="en-US" dirty="0" smtClean="0"/>
              <a:t>Make sure you have a positive # that makes sense (in this example: 3412.3-3301.4=110.9 mg)</a:t>
            </a:r>
          </a:p>
          <a:p>
            <a:pPr marL="285750" indent="-285750">
              <a:buFont typeface="Arial" panose="020B0604020202020204" pitchFamily="34" charset="0"/>
              <a:buChar char="•"/>
            </a:pPr>
            <a:r>
              <a:rPr lang="en-US" dirty="0" smtClean="0"/>
              <a:t>The average weight we’ve seen is ~81 mg. Ranges we’ve seen are 65 to 115.</a:t>
            </a:r>
          </a:p>
          <a:p>
            <a:pPr marL="285750" indent="-285750">
              <a:buFont typeface="Arial" panose="020B0604020202020204" pitchFamily="34" charset="0"/>
              <a:buChar char="•"/>
            </a:pPr>
            <a:endParaRPr lang="en-US" dirty="0"/>
          </a:p>
        </p:txBody>
      </p:sp>
      <p:cxnSp>
        <p:nvCxnSpPr>
          <p:cNvPr id="12" name="Straight Connector 11"/>
          <p:cNvCxnSpPr/>
          <p:nvPr/>
        </p:nvCxnSpPr>
        <p:spPr>
          <a:xfrm flipV="1">
            <a:off x="4191000" y="2514600"/>
            <a:ext cx="0" cy="9906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191000" y="2514600"/>
            <a:ext cx="495300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3505200"/>
            <a:ext cx="419100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515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A24A7A6-9AB9-4438-B0B8-1270546179B7}" type="slidenum">
              <a:rPr lang="en-US" smtClean="0"/>
              <a:pPr>
                <a:defRPr/>
              </a:pPr>
              <a:t>35</a:t>
            </a:fld>
            <a:endParaRPr lang="en-US"/>
          </a:p>
        </p:txBody>
      </p:sp>
      <p:sp>
        <p:nvSpPr>
          <p:cNvPr id="3" name="TextBox 2"/>
          <p:cNvSpPr txBox="1"/>
          <p:nvPr/>
        </p:nvSpPr>
        <p:spPr>
          <a:xfrm>
            <a:off x="261257" y="628755"/>
            <a:ext cx="8458200" cy="2357568"/>
          </a:xfrm>
          <a:prstGeom prst="rect">
            <a:avLst/>
          </a:prstGeom>
          <a:noFill/>
        </p:spPr>
        <p:txBody>
          <a:bodyPr wrap="square" rtlCol="0">
            <a:spAutoFit/>
          </a:bodyPr>
          <a:lstStyle/>
          <a:p>
            <a:r>
              <a:rPr lang="en-US" sz="3200" b="1" dirty="0" smtClean="0"/>
              <a:t>Pre &amp; Post weight procedures: </a:t>
            </a:r>
          </a:p>
          <a:p>
            <a:pPr marL="914400" lvl="1" indent="-457200">
              <a:buFont typeface="Wingdings 3" panose="05040102010807070707" pitchFamily="18" charset="2"/>
              <a:buChar char="Ê"/>
            </a:pPr>
            <a:r>
              <a:rPr lang="en-US" sz="3200" b="1" dirty="0" smtClean="0"/>
              <a:t>are detailed in Lab SSP</a:t>
            </a:r>
          </a:p>
          <a:p>
            <a:pPr marL="914400" lvl="1" indent="-457200">
              <a:buFont typeface="Wingdings 3" panose="05040102010807070707" pitchFamily="18" charset="2"/>
              <a:buChar char="Ê"/>
            </a:pPr>
            <a:r>
              <a:rPr lang="en-US" sz="3200" dirty="0" smtClean="0">
                <a:solidFill>
                  <a:srgbClr val="0000FF"/>
                </a:solidFill>
              </a:rPr>
              <a:t> Organization is key!!</a:t>
            </a:r>
          </a:p>
          <a:p>
            <a:pPr lvl="4"/>
            <a:endParaRPr lang="en-US" sz="3200" dirty="0">
              <a:solidFill>
                <a:srgbClr val="0000FF"/>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1807539"/>
            <a:ext cx="2703375" cy="4472251"/>
          </a:xfrm>
          <a:prstGeom prst="rect">
            <a:avLst/>
          </a:prstGeom>
        </p:spPr>
      </p:pic>
      <p:sp>
        <p:nvSpPr>
          <p:cNvPr id="6" name="TextBox 5"/>
          <p:cNvSpPr txBox="1"/>
          <p:nvPr/>
        </p:nvSpPr>
        <p:spPr>
          <a:xfrm>
            <a:off x="228600" y="3722114"/>
            <a:ext cx="5105400" cy="1902059"/>
          </a:xfrm>
          <a:prstGeom prst="rect">
            <a:avLst/>
          </a:prstGeom>
          <a:noFill/>
        </p:spPr>
        <p:txBody>
          <a:bodyPr wrap="square" rtlCol="0">
            <a:spAutoFit/>
          </a:bodyPr>
          <a:lstStyle/>
          <a:p>
            <a:r>
              <a:rPr lang="en-US" sz="2800" dirty="0"/>
              <a:t>For multiple time-point visits, make sure all bags are marked with a </a:t>
            </a:r>
            <a:r>
              <a:rPr lang="en-US" sz="2800" dirty="0" smtClean="0"/>
              <a:t>time. </a:t>
            </a:r>
            <a:endParaRPr lang="en-US" sz="2800" dirty="0"/>
          </a:p>
          <a:p>
            <a:r>
              <a:rPr lang="en-US" sz="2800" dirty="0"/>
              <a:t>(example… </a:t>
            </a:r>
            <a:r>
              <a:rPr lang="en-US" sz="2800" i="1" dirty="0"/>
              <a:t>Collection Time: </a:t>
            </a:r>
            <a:r>
              <a:rPr lang="en-US" sz="2800" i="1" dirty="0" smtClean="0"/>
              <a:t>0</a:t>
            </a:r>
            <a:r>
              <a:rPr lang="en-US" sz="2800" dirty="0" smtClean="0"/>
              <a:t>)</a:t>
            </a:r>
            <a:endParaRPr lang="en-US" sz="2800" dirty="0"/>
          </a:p>
        </p:txBody>
      </p:sp>
      <p:sp>
        <p:nvSpPr>
          <p:cNvPr id="7" name="Rectangle 6"/>
          <p:cNvSpPr/>
          <p:nvPr/>
        </p:nvSpPr>
        <p:spPr>
          <a:xfrm rot="21352474">
            <a:off x="6800984" y="5079835"/>
            <a:ext cx="1428739" cy="58477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cap="none" spc="0" dirty="0" smtClean="0">
                <a:ln w="11430"/>
                <a:solidFill>
                  <a:srgbClr val="FFC000"/>
                </a:solidFill>
                <a:effectLst>
                  <a:outerShdw blurRad="80000" dist="40000" dir="5040000" algn="tl">
                    <a:srgbClr val="000000">
                      <a:alpha val="30000"/>
                    </a:srgbClr>
                  </a:outerShdw>
                </a:effectLst>
                <a:latin typeface="Hurry Up" panose="02000400000000000000" pitchFamily="2" charset="0"/>
              </a:rPr>
              <a:t>Collection Time = 0</a:t>
            </a:r>
            <a:endParaRPr lang="en-US" sz="1600" b="1" cap="none" spc="0" dirty="0">
              <a:ln w="11430"/>
              <a:solidFill>
                <a:srgbClr val="FFC000"/>
              </a:solidFill>
              <a:effectLst>
                <a:outerShdw blurRad="80000" dist="40000" dir="5040000" algn="tl">
                  <a:srgbClr val="000000">
                    <a:alpha val="30000"/>
                  </a:srgbClr>
                </a:outerShdw>
              </a:effectLst>
              <a:latin typeface="Hurry Up" panose="02000400000000000000" pitchFamily="2" charset="0"/>
            </a:endParaRPr>
          </a:p>
        </p:txBody>
      </p:sp>
    </p:spTree>
    <p:extLst>
      <p:ext uri="{BB962C8B-B14F-4D97-AF65-F5344CB8AC3E}">
        <p14:creationId xmlns:p14="http://schemas.microsoft.com/office/powerpoint/2010/main" val="10576470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A24A7A6-9AB9-4438-B0B8-1270546179B7}" type="slidenum">
              <a:rPr lang="en-US" smtClean="0"/>
              <a:pPr>
                <a:defRPr/>
              </a:pPr>
              <a:t>36</a:t>
            </a:fld>
            <a:endParaRPr lang="en-US"/>
          </a:p>
        </p:txBody>
      </p:sp>
      <p:sp>
        <p:nvSpPr>
          <p:cNvPr id="3" name="Rectangle 3"/>
          <p:cNvSpPr txBox="1">
            <a:spLocks noChangeArrowheads="1"/>
          </p:cNvSpPr>
          <p:nvPr/>
        </p:nvSpPr>
        <p:spPr>
          <a:xfrm>
            <a:off x="76200" y="381000"/>
            <a:ext cx="9067800" cy="55626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90000"/>
              </a:lnSpc>
              <a:buNone/>
            </a:pPr>
            <a:r>
              <a:rPr lang="en-US" b="1" dirty="0" smtClean="0"/>
              <a:t>9.7.8 Self </a:t>
            </a:r>
            <a:r>
              <a:rPr lang="en-US" b="1" dirty="0"/>
              <a:t>Collected Swab </a:t>
            </a:r>
            <a:r>
              <a:rPr lang="en-US" b="1" dirty="0" smtClean="0"/>
              <a:t>Collection :</a:t>
            </a:r>
          </a:p>
          <a:p>
            <a:pPr marL="0" indent="0" eaLnBrk="1" hangingPunct="1">
              <a:lnSpc>
                <a:spcPct val="90000"/>
              </a:lnSpc>
              <a:buNone/>
            </a:pPr>
            <a:endParaRPr lang="en-US" sz="2800" dirty="0"/>
          </a:p>
          <a:p>
            <a:pPr eaLnBrk="1" hangingPunct="1">
              <a:lnSpc>
                <a:spcPct val="90000"/>
              </a:lnSpc>
              <a:buFont typeface="Arial" panose="020B0604020202020204" pitchFamily="34" charset="0"/>
              <a:buChar char="♦"/>
            </a:pPr>
            <a:r>
              <a:rPr lang="en-US" sz="2800" dirty="0" smtClean="0"/>
              <a:t>Performed </a:t>
            </a:r>
            <a:r>
              <a:rPr lang="en-US" sz="2800" dirty="0"/>
              <a:t>at each designated time-point. </a:t>
            </a:r>
            <a:endParaRPr lang="en-US" sz="2800" dirty="0" smtClean="0"/>
          </a:p>
          <a:p>
            <a:pPr eaLnBrk="1" hangingPunct="1">
              <a:lnSpc>
                <a:spcPct val="90000"/>
              </a:lnSpc>
              <a:buFont typeface="Arial" panose="020B0604020202020204" pitchFamily="34" charset="0"/>
              <a:buChar char="♦"/>
            </a:pPr>
            <a:r>
              <a:rPr lang="en-US" sz="2800" dirty="0"/>
              <a:t>Instruct the patient on how to collect the </a:t>
            </a:r>
            <a:r>
              <a:rPr lang="en-US" sz="2800" dirty="0" smtClean="0"/>
              <a:t>sample</a:t>
            </a:r>
          </a:p>
          <a:p>
            <a:pPr lvl="1" eaLnBrk="1" hangingPunct="1">
              <a:lnSpc>
                <a:spcPct val="90000"/>
              </a:lnSpc>
              <a:buFont typeface="Arial" panose="020B0604020202020204" pitchFamily="34" charset="0"/>
              <a:buChar char="♦"/>
            </a:pPr>
            <a:r>
              <a:rPr lang="en-US" sz="2400" dirty="0" smtClean="0"/>
              <a:t>Use Illustration found </a:t>
            </a:r>
            <a:r>
              <a:rPr lang="en-US" sz="2400" dirty="0"/>
              <a:t>in the Study Implementation </a:t>
            </a:r>
            <a:r>
              <a:rPr lang="en-US" sz="2400" dirty="0" smtClean="0"/>
              <a:t>Materials to help explain process.</a:t>
            </a:r>
          </a:p>
          <a:p>
            <a:pPr eaLnBrk="1" hangingPunct="1">
              <a:lnSpc>
                <a:spcPct val="90000"/>
              </a:lnSpc>
              <a:buFont typeface="Arial" panose="020B0604020202020204" pitchFamily="34" charset="0"/>
              <a:buChar char="♦"/>
            </a:pPr>
            <a:r>
              <a:rPr lang="en-US" sz="2800" kern="0" dirty="0" smtClean="0"/>
              <a:t>Site has option to have </a:t>
            </a:r>
            <a:r>
              <a:rPr lang="en-US" sz="2800" kern="0" dirty="0"/>
              <a:t>staff or participant break </a:t>
            </a:r>
            <a:r>
              <a:rPr lang="en-US" sz="2800" kern="0" dirty="0" smtClean="0"/>
              <a:t>shaft.</a:t>
            </a:r>
          </a:p>
          <a:p>
            <a:pPr eaLnBrk="1" hangingPunct="1">
              <a:lnSpc>
                <a:spcPct val="90000"/>
              </a:lnSpc>
              <a:buFont typeface="Arial" panose="020B0604020202020204" pitchFamily="34" charset="0"/>
              <a:buChar char="♦"/>
            </a:pPr>
            <a:r>
              <a:rPr lang="en-US" sz="2800" kern="0" dirty="0" smtClean="0"/>
              <a:t>Everything gets placed back into the bag </a:t>
            </a:r>
            <a:r>
              <a:rPr lang="en-US" sz="2800" kern="0" dirty="0" smtClean="0">
                <a:solidFill>
                  <a:srgbClr val="C00000"/>
                </a:solidFill>
              </a:rPr>
              <a:t>(you may want to remove trash cans from patient area).</a:t>
            </a:r>
          </a:p>
          <a:p>
            <a:pPr eaLnBrk="1" hangingPunct="1">
              <a:lnSpc>
                <a:spcPct val="90000"/>
              </a:lnSpc>
              <a:buFont typeface="Arial" panose="020B0604020202020204" pitchFamily="34" charset="0"/>
              <a:buChar char="♦"/>
            </a:pPr>
            <a:r>
              <a:rPr lang="en-US" sz="2800" kern="0" dirty="0" smtClean="0"/>
              <a:t>Make sure cap in on </a:t>
            </a:r>
            <a:r>
              <a:rPr lang="en-US" sz="2800" kern="0" dirty="0" smtClean="0">
                <a:solidFill>
                  <a:srgbClr val="C00000"/>
                </a:solidFill>
              </a:rPr>
              <a:t>tight!</a:t>
            </a:r>
          </a:p>
          <a:p>
            <a:pPr eaLnBrk="1" hangingPunct="1">
              <a:lnSpc>
                <a:spcPct val="90000"/>
              </a:lnSpc>
              <a:buFont typeface="Arial" panose="020B0604020202020204" pitchFamily="34" charset="0"/>
              <a:buChar char="♦"/>
            </a:pPr>
            <a:r>
              <a:rPr lang="en-US" sz="2800" kern="0" dirty="0" smtClean="0">
                <a:solidFill>
                  <a:srgbClr val="C00000"/>
                </a:solidFill>
              </a:rPr>
              <a:t>If a swab hits the ground, or the shaft is splintered, have a back-up kit ready. </a:t>
            </a:r>
          </a:p>
        </p:txBody>
      </p:sp>
    </p:spTree>
    <p:extLst>
      <p:ext uri="{BB962C8B-B14F-4D97-AF65-F5344CB8AC3E}">
        <p14:creationId xmlns:p14="http://schemas.microsoft.com/office/powerpoint/2010/main" val="176348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890996629"/>
              </p:ext>
            </p:extLst>
          </p:nvPr>
        </p:nvGraphicFramePr>
        <p:xfrm>
          <a:off x="381000" y="152400"/>
          <a:ext cx="8310157" cy="6421684"/>
        </p:xfrm>
        <a:graphic>
          <a:graphicData uri="http://schemas.openxmlformats.org/presentationml/2006/ole">
            <mc:AlternateContent xmlns:mc="http://schemas.openxmlformats.org/markup-compatibility/2006">
              <mc:Choice xmlns:v="urn:schemas-microsoft-com:vml" Requires="v">
                <p:oleObj spid="_x0000_s51230" name="Acrobat Document" r:id="rId4" imgW="6034986" imgH="4663440" progId="AcroExch.Document.11">
                  <p:embed/>
                </p:oleObj>
              </mc:Choice>
              <mc:Fallback>
                <p:oleObj name="Acrobat Document" r:id="rId4" imgW="6034986" imgH="4663440" progId="AcroExch.Document.11">
                  <p:embed/>
                  <p:pic>
                    <p:nvPicPr>
                      <p:cNvPr id="0" name=""/>
                      <p:cNvPicPr/>
                      <p:nvPr/>
                    </p:nvPicPr>
                    <p:blipFill>
                      <a:blip r:embed="rId5"/>
                      <a:stretch>
                        <a:fillRect/>
                      </a:stretch>
                    </p:blipFill>
                    <p:spPr>
                      <a:xfrm>
                        <a:off x="381000" y="152400"/>
                        <a:ext cx="8310157" cy="6421684"/>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CA24A7A6-9AB9-4438-B0B8-1270546179B7}" type="slidenum">
              <a:rPr lang="en-US" smtClean="0"/>
              <a:pPr>
                <a:defRPr/>
              </a:pPr>
              <a:t>37</a:t>
            </a:fld>
            <a:endParaRPr lang="en-US" dirty="0"/>
          </a:p>
        </p:txBody>
      </p:sp>
    </p:spTree>
    <p:extLst>
      <p:ext uri="{BB962C8B-B14F-4D97-AF65-F5344CB8AC3E}">
        <p14:creationId xmlns:p14="http://schemas.microsoft.com/office/powerpoint/2010/main" val="17613395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A24A7A6-9AB9-4438-B0B8-1270546179B7}" type="slidenum">
              <a:rPr lang="en-US" smtClean="0"/>
              <a:pPr>
                <a:defRPr/>
              </a:pPr>
              <a:t>38</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59398233"/>
              </p:ext>
            </p:extLst>
          </p:nvPr>
        </p:nvGraphicFramePr>
        <p:xfrm>
          <a:off x="372079" y="228600"/>
          <a:ext cx="8238521" cy="6366327"/>
        </p:xfrm>
        <a:graphic>
          <a:graphicData uri="http://schemas.openxmlformats.org/presentationml/2006/ole">
            <mc:AlternateContent xmlns:mc="http://schemas.openxmlformats.org/markup-compatibility/2006">
              <mc:Choice xmlns:v="urn:schemas-microsoft-com:vml" Requires="v">
                <p:oleObj spid="_x0000_s50207" name="Acrobat Document" r:id="rId4" imgW="6034986" imgH="4663440" progId="AcroExch.Document.11">
                  <p:embed/>
                </p:oleObj>
              </mc:Choice>
              <mc:Fallback>
                <p:oleObj name="Acrobat Document" r:id="rId4" imgW="6034986" imgH="4663440" progId="AcroExch.Document.11">
                  <p:embed/>
                  <p:pic>
                    <p:nvPicPr>
                      <p:cNvPr id="0" name=""/>
                      <p:cNvPicPr/>
                      <p:nvPr/>
                    </p:nvPicPr>
                    <p:blipFill>
                      <a:blip r:embed="rId5"/>
                      <a:stretch>
                        <a:fillRect/>
                      </a:stretch>
                    </p:blipFill>
                    <p:spPr>
                      <a:xfrm>
                        <a:off x="372079" y="228600"/>
                        <a:ext cx="8238521" cy="6366327"/>
                      </a:xfrm>
                      <a:prstGeom prst="rect">
                        <a:avLst/>
                      </a:prstGeom>
                    </p:spPr>
                  </p:pic>
                </p:oleObj>
              </mc:Fallback>
            </mc:AlternateContent>
          </a:graphicData>
        </a:graphic>
      </p:graphicFrame>
    </p:spTree>
    <p:extLst>
      <p:ext uri="{BB962C8B-B14F-4D97-AF65-F5344CB8AC3E}">
        <p14:creationId xmlns:p14="http://schemas.microsoft.com/office/powerpoint/2010/main" val="21527608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A24A7A6-9AB9-4438-B0B8-1270546179B7}" type="slidenum">
              <a:rPr lang="en-US" smtClean="0"/>
              <a:pPr>
                <a:defRPr/>
              </a:pPr>
              <a:t>39</a:t>
            </a:fld>
            <a:endParaRPr lang="en-US"/>
          </a:p>
        </p:txBody>
      </p:sp>
      <p:sp>
        <p:nvSpPr>
          <p:cNvPr id="4" name="Rectangle 3"/>
          <p:cNvSpPr/>
          <p:nvPr/>
        </p:nvSpPr>
        <p:spPr>
          <a:xfrm>
            <a:off x="171261" y="152400"/>
            <a:ext cx="3512565" cy="369332"/>
          </a:xfrm>
          <a:prstGeom prst="rect">
            <a:avLst/>
          </a:prstGeom>
        </p:spPr>
        <p:txBody>
          <a:bodyPr wrap="none">
            <a:spAutoFit/>
          </a:bodyPr>
          <a:lstStyle/>
          <a:p>
            <a:r>
              <a:rPr lang="en-US" b="1" dirty="0"/>
              <a:t>Vaginal Swab for </a:t>
            </a:r>
            <a:r>
              <a:rPr lang="en-US" b="1" dirty="0" smtClean="0"/>
              <a:t>PK </a:t>
            </a:r>
            <a:r>
              <a:rPr lang="en-US" sz="1400" b="1" dirty="0" smtClean="0"/>
              <a:t>continued…</a:t>
            </a:r>
            <a:endParaRPr lang="en-US" sz="1400" dirty="0"/>
          </a:p>
        </p:txBody>
      </p:sp>
      <p:sp>
        <p:nvSpPr>
          <p:cNvPr id="5" name="Rectangle 4"/>
          <p:cNvSpPr/>
          <p:nvPr/>
        </p:nvSpPr>
        <p:spPr>
          <a:xfrm>
            <a:off x="304800" y="1524000"/>
            <a:ext cx="8305800" cy="4228850"/>
          </a:xfrm>
          <a:prstGeom prst="rect">
            <a:avLst/>
          </a:prstGeom>
        </p:spPr>
        <p:txBody>
          <a:bodyPr wrap="square">
            <a:spAutoFit/>
          </a:bodyPr>
          <a:lstStyle/>
          <a:p>
            <a:pPr lvl="0"/>
            <a:r>
              <a:rPr lang="en-US" sz="2400" b="1" dirty="0" smtClean="0">
                <a:solidFill>
                  <a:srgbClr val="000000"/>
                </a:solidFill>
              </a:rPr>
              <a:t>Post Weighing &amp; final processing of PK swabs:</a:t>
            </a:r>
          </a:p>
          <a:p>
            <a:pPr lvl="0"/>
            <a:endParaRPr lang="en-US" sz="2000" dirty="0">
              <a:solidFill>
                <a:srgbClr val="000000"/>
              </a:solidFill>
            </a:endParaRPr>
          </a:p>
          <a:p>
            <a:pPr marL="800100" lvl="1" indent="-342900">
              <a:buFont typeface="Arial" panose="020B0604020202020204" pitchFamily="34" charset="0"/>
              <a:buChar char="•"/>
            </a:pPr>
            <a:r>
              <a:rPr lang="en-US" sz="2000" dirty="0" smtClean="0">
                <a:solidFill>
                  <a:srgbClr val="000000"/>
                </a:solidFill>
              </a:rPr>
              <a:t>Record post weight on tracking sheet</a:t>
            </a:r>
          </a:p>
          <a:p>
            <a:pPr marL="800100" lvl="1" indent="-342900">
              <a:buFont typeface="Arial" panose="020B0604020202020204" pitchFamily="34" charset="0"/>
              <a:buChar char="•"/>
            </a:pPr>
            <a:r>
              <a:rPr lang="en-US" sz="2000" dirty="0"/>
              <a:t>Freeze at &lt;-70˚</a:t>
            </a:r>
            <a:r>
              <a:rPr lang="en-US" sz="2000" dirty="0" smtClean="0"/>
              <a:t>C within 2 hours of collection.</a:t>
            </a:r>
          </a:p>
          <a:p>
            <a:endParaRPr lang="en-US" sz="2000" dirty="0" smtClean="0"/>
          </a:p>
          <a:p>
            <a:r>
              <a:rPr lang="en-US" sz="2400" b="1" dirty="0" smtClean="0"/>
              <a:t>LDMS Processing lab: </a:t>
            </a:r>
          </a:p>
          <a:p>
            <a:pPr marL="800100" lvl="1" indent="-342900">
              <a:buFont typeface="Arial" panose="020B0604020202020204" pitchFamily="34" charset="0"/>
              <a:buChar char="•"/>
            </a:pPr>
            <a:r>
              <a:rPr lang="en-US" sz="2000" dirty="0" smtClean="0"/>
              <a:t>Enter pre-&amp; post weights on LDMS EXCELL worksheet</a:t>
            </a:r>
          </a:p>
          <a:p>
            <a:pPr marL="1257300" lvl="2" indent="-342900">
              <a:buFont typeface="Arial" panose="020B0604020202020204" pitchFamily="34" charset="0"/>
              <a:buChar char="•"/>
            </a:pPr>
            <a:r>
              <a:rPr lang="en-US" sz="2000" dirty="0" smtClean="0"/>
              <a:t>The worksheet will provide the Net-Weight</a:t>
            </a:r>
          </a:p>
          <a:p>
            <a:pPr marL="1257300" lvl="2" indent="-342900">
              <a:buFont typeface="Arial" panose="020B0604020202020204" pitchFamily="34" charset="0"/>
              <a:buChar char="•"/>
            </a:pPr>
            <a:r>
              <a:rPr lang="en-US" sz="2000" dirty="0" smtClean="0"/>
              <a:t>Check against the tracking sheet</a:t>
            </a:r>
          </a:p>
          <a:p>
            <a:pPr marL="1257300" lvl="2" indent="-342900">
              <a:buFont typeface="Arial" panose="020B0604020202020204" pitchFamily="34" charset="0"/>
              <a:buChar char="•"/>
            </a:pPr>
            <a:r>
              <a:rPr lang="en-US" sz="2000" dirty="0" smtClean="0"/>
              <a:t>Enter Net-Weight into LDMS (see section 9.4 in Lab SSP)</a:t>
            </a:r>
          </a:p>
          <a:p>
            <a:r>
              <a:rPr lang="en-US" sz="2000" dirty="0" smtClean="0"/>
              <a:t> </a:t>
            </a:r>
            <a:endParaRPr lang="en-US" sz="2000" dirty="0"/>
          </a:p>
        </p:txBody>
      </p:sp>
    </p:spTree>
    <p:extLst>
      <p:ext uri="{BB962C8B-B14F-4D97-AF65-F5344CB8AC3E}">
        <p14:creationId xmlns:p14="http://schemas.microsoft.com/office/powerpoint/2010/main" val="1894223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C309E61-22B0-4E57-9A46-E2F346BA0DDE}" type="slidenum">
              <a:rPr lang="en-US" smtClean="0"/>
              <a:pPr>
                <a:defRPr/>
              </a:pPr>
              <a:t>4</a:t>
            </a:fld>
            <a:endParaRPr lang="en-US"/>
          </a:p>
        </p:txBody>
      </p:sp>
      <p:sp>
        <p:nvSpPr>
          <p:cNvPr id="3" name="TextBox 2"/>
          <p:cNvSpPr txBox="1"/>
          <p:nvPr/>
        </p:nvSpPr>
        <p:spPr>
          <a:xfrm>
            <a:off x="0" y="0"/>
            <a:ext cx="9144000" cy="6352508"/>
          </a:xfrm>
          <a:prstGeom prst="rect">
            <a:avLst/>
          </a:prstGeom>
          <a:noFill/>
        </p:spPr>
        <p:txBody>
          <a:bodyPr wrap="square" rtlCol="0">
            <a:spAutoFit/>
          </a:bodyPr>
          <a:lstStyle/>
          <a:p>
            <a:endParaRPr lang="en-US" dirty="0" smtClean="0"/>
          </a:p>
          <a:p>
            <a:r>
              <a:rPr lang="en-US" sz="3200" b="1" dirty="0" smtClean="0"/>
              <a:t>9.1 Overview &amp; General Guidelines</a:t>
            </a:r>
          </a:p>
          <a:p>
            <a:endParaRPr lang="en-US" sz="2400" b="1" dirty="0"/>
          </a:p>
          <a:p>
            <a:pPr marL="742950" lvl="1" indent="-285750">
              <a:buFont typeface="Arial" panose="020B0604020202020204" pitchFamily="34" charset="0"/>
              <a:buChar char="•"/>
            </a:pPr>
            <a:r>
              <a:rPr lang="en-US" sz="2400" dirty="0" smtClean="0"/>
              <a:t>Common information about safety, study sites, and test table summaries.</a:t>
            </a:r>
          </a:p>
          <a:p>
            <a:pPr marL="742950" lvl="1" indent="-285750">
              <a:buFont typeface="Arial" panose="020B0604020202020204" pitchFamily="34" charset="0"/>
              <a:buChar char="•"/>
            </a:pPr>
            <a:endParaRPr lang="en-US" sz="2400" dirty="0" smtClean="0"/>
          </a:p>
          <a:p>
            <a:pPr marL="742950" lvl="1" indent="-285750">
              <a:buFont typeface="Arial" panose="020B0604020202020204" pitchFamily="34" charset="0"/>
              <a:buChar char="•"/>
            </a:pPr>
            <a:r>
              <a:rPr lang="en-US" sz="2400" dirty="0" smtClean="0"/>
              <a:t>Name change: Network Lab (NL) is now Lab Center (LC)</a:t>
            </a:r>
          </a:p>
          <a:p>
            <a:pPr lvl="1"/>
            <a:r>
              <a:rPr lang="en-US" sz="2400" dirty="0" smtClean="0"/>
              <a:t> </a:t>
            </a:r>
          </a:p>
          <a:p>
            <a:pPr marL="742950" lvl="1" indent="-285750">
              <a:buFont typeface="Arial" panose="020B0604020202020204" pitchFamily="34" charset="0"/>
              <a:buChar char="•"/>
            </a:pPr>
            <a:r>
              <a:rPr lang="en-US" sz="2400" dirty="0"/>
              <a:t>4</a:t>
            </a:r>
            <a:r>
              <a:rPr lang="en-US" sz="2400" dirty="0" smtClean="0"/>
              <a:t> Handy Tables:</a:t>
            </a:r>
          </a:p>
          <a:p>
            <a:pPr marL="1257300" lvl="2" indent="-342900">
              <a:buFont typeface="+mj-lt"/>
              <a:buAutoNum type="arabicPeriod"/>
            </a:pPr>
            <a:r>
              <a:rPr lang="en-US" sz="2200" dirty="0" smtClean="0"/>
              <a:t>Overview of Lab Testing Locations, </a:t>
            </a:r>
            <a:r>
              <a:rPr lang="en-US" sz="2200" dirty="0"/>
              <a:t>S</a:t>
            </a:r>
            <a:r>
              <a:rPr lang="en-US" sz="2200" dirty="0" smtClean="0"/>
              <a:t>ample type, &amp; Methods</a:t>
            </a:r>
          </a:p>
          <a:p>
            <a:pPr marL="1257300" lvl="2" indent="-342900">
              <a:buFont typeface="+mj-lt"/>
              <a:buAutoNum type="arabicPeriod"/>
            </a:pPr>
            <a:r>
              <a:rPr lang="en-US" sz="2200" dirty="0" smtClean="0"/>
              <a:t>Overview of Specimens for Storage and Shipment</a:t>
            </a:r>
          </a:p>
          <a:p>
            <a:pPr marL="1257300" lvl="2" indent="-342900">
              <a:buFont typeface="+mj-lt"/>
              <a:buAutoNum type="arabicPeriod"/>
            </a:pPr>
            <a:r>
              <a:rPr lang="en-US" sz="2200" dirty="0" smtClean="0"/>
              <a:t>Overview of Laboratory Testing (9-3 in the SSP)</a:t>
            </a:r>
          </a:p>
          <a:p>
            <a:pPr marL="1714500" lvl="3" indent="-342900">
              <a:buFont typeface="Arial" panose="020B0604020202020204" pitchFamily="34" charset="0"/>
              <a:buChar char="•"/>
            </a:pPr>
            <a:r>
              <a:rPr lang="en-US" sz="2200" dirty="0" smtClean="0"/>
              <a:t>Wayne’s favorite table!</a:t>
            </a:r>
          </a:p>
          <a:p>
            <a:pPr marL="1371600" lvl="2" indent="-457200">
              <a:buFont typeface="+mj-lt"/>
              <a:buAutoNum type="arabicPeriod"/>
            </a:pPr>
            <a:r>
              <a:rPr lang="en-US" sz="2200" dirty="0" smtClean="0"/>
              <a:t>LDMS Specimen Management Guide </a:t>
            </a:r>
          </a:p>
          <a:p>
            <a:pPr lvl="2"/>
            <a:endParaRPr lang="en-US" dirty="0" smtClean="0"/>
          </a:p>
        </p:txBody>
      </p:sp>
    </p:spTree>
    <p:extLst>
      <p:ext uri="{BB962C8B-B14F-4D97-AF65-F5344CB8AC3E}">
        <p14:creationId xmlns:p14="http://schemas.microsoft.com/office/powerpoint/2010/main" val="41382769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ctrTitle"/>
          </p:nvPr>
        </p:nvSpPr>
        <p:spPr>
          <a:xfrm>
            <a:off x="401370" y="152401"/>
            <a:ext cx="7772400" cy="1066799"/>
          </a:xfrm>
        </p:spPr>
        <p:txBody>
          <a:bodyPr/>
          <a:lstStyle/>
          <a:p>
            <a:pPr algn="l" eaLnBrk="1" hangingPunct="1"/>
            <a:r>
              <a:rPr lang="en-US" sz="3200" b="1" dirty="0" smtClean="0"/>
              <a:t>9.7.9 Testing of Intravaginal Ring (VR)</a:t>
            </a:r>
            <a:r>
              <a:rPr lang="en-US" sz="3200" dirty="0" smtClean="0"/>
              <a:t> </a:t>
            </a:r>
          </a:p>
        </p:txBody>
      </p:sp>
      <p:sp>
        <p:nvSpPr>
          <p:cNvPr id="31747" name="Rectangle 5"/>
          <p:cNvSpPr>
            <a:spLocks noGrp="1" noChangeArrowheads="1"/>
          </p:cNvSpPr>
          <p:nvPr>
            <p:ph type="subTitle" idx="1"/>
          </p:nvPr>
        </p:nvSpPr>
        <p:spPr>
          <a:xfrm>
            <a:off x="391845" y="1371600"/>
            <a:ext cx="8382000" cy="1066800"/>
          </a:xfrm>
        </p:spPr>
        <p:txBody>
          <a:bodyPr/>
          <a:lstStyle/>
          <a:p>
            <a:pPr algn="l" eaLnBrk="1" hangingPunct="1">
              <a:lnSpc>
                <a:spcPct val="90000"/>
              </a:lnSpc>
            </a:pPr>
            <a:r>
              <a:rPr lang="en-US" sz="2800" dirty="0" smtClean="0"/>
              <a:t>Collection &amp; Processing of the rings for residual drug analysis.</a:t>
            </a:r>
          </a:p>
        </p:txBody>
      </p:sp>
      <p:sp>
        <p:nvSpPr>
          <p:cNvPr id="4" name="Slide Number Placeholder 1"/>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fld id="{98E58B65-16B9-4D5C-963D-BD6662FE356C}" type="slidenum">
              <a:rPr lang="en-US" smtClean="0"/>
              <a:pPr/>
              <a:t>40</a:t>
            </a:fld>
            <a:endParaRPr lang="en-US" dirty="0" smtClean="0"/>
          </a:p>
        </p:txBody>
      </p:sp>
      <p:sp>
        <p:nvSpPr>
          <p:cNvPr id="2" name="Rectangle 1"/>
          <p:cNvSpPr/>
          <p:nvPr/>
        </p:nvSpPr>
        <p:spPr>
          <a:xfrm>
            <a:off x="304800" y="2514600"/>
            <a:ext cx="8458200" cy="3477875"/>
          </a:xfrm>
          <a:prstGeom prst="rect">
            <a:avLst/>
          </a:prstGeom>
        </p:spPr>
        <p:txBody>
          <a:bodyPr wrap="square">
            <a:spAutoFit/>
          </a:bodyPr>
          <a:lstStyle/>
          <a:p>
            <a:pPr lvl="0"/>
            <a:r>
              <a:rPr lang="en-US" sz="2000" dirty="0">
                <a:solidFill>
                  <a:srgbClr val="000000"/>
                </a:solidFill>
              </a:rPr>
              <a:t>Step 1:  Clinician will remove the used ring and place in a clean container with water (can be tap water). </a:t>
            </a:r>
          </a:p>
          <a:p>
            <a:pPr marL="742950" lvl="1" indent="-285750">
              <a:buFont typeface="Arial" pitchFamily="34" charset="0"/>
              <a:buChar char="•"/>
            </a:pPr>
            <a:r>
              <a:rPr lang="en-US" sz="2000" dirty="0">
                <a:solidFill>
                  <a:srgbClr val="000000"/>
                </a:solidFill>
              </a:rPr>
              <a:t>Move the ring around in the water to remove vaginal material.  </a:t>
            </a:r>
          </a:p>
          <a:p>
            <a:pPr marL="742950" lvl="1" indent="-285750">
              <a:buFont typeface="Arial" pitchFamily="34" charset="0"/>
              <a:buChar char="•"/>
            </a:pPr>
            <a:r>
              <a:rPr lang="en-US" sz="2000" dirty="0">
                <a:solidFill>
                  <a:srgbClr val="000000"/>
                </a:solidFill>
              </a:rPr>
              <a:t>Take the ring out of the water and blot dry with paper towels or gauze. </a:t>
            </a:r>
          </a:p>
          <a:p>
            <a:pPr marL="1428750" lvl="2" indent="-285750">
              <a:buFont typeface="Wingdings 3" pitchFamily="18" charset="2"/>
              <a:buChar char=""/>
            </a:pPr>
            <a:r>
              <a:rPr lang="en-US" sz="2000" dirty="0">
                <a:solidFill>
                  <a:srgbClr val="FF0000"/>
                </a:solidFill>
              </a:rPr>
              <a:t>The ring should be </a:t>
            </a:r>
            <a:r>
              <a:rPr lang="en-US" sz="2000" b="1" dirty="0">
                <a:solidFill>
                  <a:srgbClr val="FF0000"/>
                </a:solidFill>
              </a:rPr>
              <a:t>dry</a:t>
            </a:r>
            <a:r>
              <a:rPr lang="en-US" sz="2000" dirty="0">
                <a:solidFill>
                  <a:srgbClr val="FF0000"/>
                </a:solidFill>
              </a:rPr>
              <a:t> before storing in pouch.</a:t>
            </a:r>
            <a:r>
              <a:rPr lang="en-US" sz="2000" dirty="0">
                <a:solidFill>
                  <a:srgbClr val="000000"/>
                </a:solidFill>
              </a:rPr>
              <a:t> </a:t>
            </a:r>
          </a:p>
          <a:p>
            <a:pPr lvl="1"/>
            <a:endParaRPr lang="en-US" sz="2000" dirty="0">
              <a:solidFill>
                <a:srgbClr val="000000"/>
              </a:solidFill>
            </a:endParaRPr>
          </a:p>
          <a:p>
            <a:pPr lvl="1"/>
            <a:r>
              <a:rPr lang="en-US" sz="2000" dirty="0">
                <a:solidFill>
                  <a:srgbClr val="000000"/>
                </a:solidFill>
              </a:rPr>
              <a:t>If the ring is removed by the participant prior to the clinic visit and will not be reinserted, then the used ring is still prepared for residual drug analysis. </a:t>
            </a:r>
          </a:p>
        </p:txBody>
      </p:sp>
    </p:spTree>
    <p:extLst>
      <p:ext uri="{BB962C8B-B14F-4D97-AF65-F5344CB8AC3E}">
        <p14:creationId xmlns:p14="http://schemas.microsoft.com/office/powerpoint/2010/main" val="5121002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Text Box 5"/>
          <p:cNvSpPr txBox="1">
            <a:spLocks noChangeArrowheads="1"/>
          </p:cNvSpPr>
          <p:nvPr/>
        </p:nvSpPr>
        <p:spPr bwMode="auto">
          <a:xfrm>
            <a:off x="76200" y="838200"/>
            <a:ext cx="9083644" cy="537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Arial" charset="0"/>
              </a:defRPr>
            </a:lvl1pPr>
            <a:lvl2pPr>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a:t> </a:t>
            </a:r>
          </a:p>
          <a:p>
            <a:r>
              <a:rPr lang="en-US" sz="2000" dirty="0"/>
              <a:t>Step 2:  Site staff will place the </a:t>
            </a:r>
            <a:r>
              <a:rPr lang="en-US" sz="2000" dirty="0" smtClean="0"/>
              <a:t>dry ring </a:t>
            </a:r>
            <a:r>
              <a:rPr lang="en-US" sz="2000" dirty="0"/>
              <a:t>into a </a:t>
            </a:r>
            <a:r>
              <a:rPr lang="en-US" sz="2000" b="1" dirty="0"/>
              <a:t>new </a:t>
            </a:r>
            <a:r>
              <a:rPr lang="en-US" sz="2000" dirty="0"/>
              <a:t> 3”X5” amber </a:t>
            </a:r>
            <a:r>
              <a:rPr lang="en-US" sz="2000" dirty="0" err="1"/>
              <a:t>Zippit</a:t>
            </a:r>
            <a:r>
              <a:rPr lang="en-US" sz="2000" dirty="0"/>
              <a:t> </a:t>
            </a:r>
            <a:r>
              <a:rPr lang="en-US" sz="2000" dirty="0" smtClean="0"/>
              <a:t>pouch. </a:t>
            </a:r>
          </a:p>
          <a:p>
            <a:pPr marL="742950" lvl="1" indent="-285750">
              <a:buFont typeface="Arial" pitchFamily="34" charset="0"/>
              <a:buChar char="•"/>
            </a:pPr>
            <a:r>
              <a:rPr lang="en-US" sz="2000" dirty="0" smtClean="0"/>
              <a:t>Label </a:t>
            </a:r>
            <a:r>
              <a:rPr lang="en-US" sz="2000" dirty="0"/>
              <a:t>the pouch with the participant ID number and visit number. </a:t>
            </a:r>
            <a:endParaRPr lang="en-US" sz="2000" dirty="0" smtClean="0"/>
          </a:p>
          <a:p>
            <a:pPr marL="742950" lvl="1" indent="-285750">
              <a:buFont typeface="Arial" pitchFamily="34" charset="0"/>
              <a:buChar char="•"/>
            </a:pPr>
            <a:r>
              <a:rPr lang="en-US" sz="2000" dirty="0" smtClean="0"/>
              <a:t>Add </a:t>
            </a:r>
            <a:r>
              <a:rPr lang="en-US" sz="2000" dirty="0"/>
              <a:t>a biohazard sticker if one is not already attached to the </a:t>
            </a:r>
            <a:r>
              <a:rPr lang="en-US" sz="2000" dirty="0" smtClean="0"/>
              <a:t>pouch.</a:t>
            </a:r>
            <a:r>
              <a:rPr lang="en-US" sz="2000" dirty="0"/>
              <a:t> </a:t>
            </a:r>
            <a:endParaRPr lang="en-US" sz="2000" dirty="0" smtClean="0"/>
          </a:p>
          <a:p>
            <a:pPr marL="742950" lvl="1" indent="-285750">
              <a:buFont typeface="Arial" pitchFamily="34" charset="0"/>
              <a:buChar char="•"/>
            </a:pPr>
            <a:endParaRPr lang="en-US" dirty="0"/>
          </a:p>
          <a:p>
            <a:pPr marL="742950" lvl="1" indent="-285750">
              <a:buFont typeface="Arial" pitchFamily="34" charset="0"/>
              <a:buChar char="•"/>
            </a:pPr>
            <a:endParaRPr lang="en-US" dirty="0" smtClean="0"/>
          </a:p>
          <a:p>
            <a:pPr marL="742950" lvl="1" indent="-285750">
              <a:buFont typeface="Arial" pitchFamily="34" charset="0"/>
              <a:buChar char="•"/>
            </a:pPr>
            <a:endParaRPr lang="en-US" dirty="0"/>
          </a:p>
          <a:p>
            <a:pPr lvl="1"/>
            <a:endParaRPr lang="en-US" dirty="0" smtClean="0"/>
          </a:p>
          <a:p>
            <a:pPr marL="742950" lvl="1" indent="-285750">
              <a:buFont typeface="Arial" pitchFamily="34" charset="0"/>
              <a:buChar char="•"/>
            </a:pPr>
            <a:endParaRPr lang="en-US" dirty="0"/>
          </a:p>
          <a:p>
            <a:pPr marL="742950" lvl="1" indent="-285750">
              <a:buFont typeface="Arial" pitchFamily="34" charset="0"/>
              <a:buChar char="•"/>
            </a:pPr>
            <a:endParaRPr lang="en-US" dirty="0" smtClean="0"/>
          </a:p>
          <a:p>
            <a:pPr marL="742950" lvl="1" indent="-285750">
              <a:buFont typeface="Arial" pitchFamily="34" charset="0"/>
              <a:buChar char="•"/>
            </a:pPr>
            <a:endParaRPr lang="en-US" dirty="0" smtClean="0"/>
          </a:p>
          <a:p>
            <a:pPr lvl="1"/>
            <a:endParaRPr lang="en-US" dirty="0" smtClean="0"/>
          </a:p>
          <a:p>
            <a:pPr lvl="1"/>
            <a:endParaRPr lang="en-US" sz="1100" dirty="0" smtClean="0"/>
          </a:p>
          <a:p>
            <a:pPr lvl="0">
              <a:spcBef>
                <a:spcPct val="20000"/>
              </a:spcBef>
            </a:pPr>
            <a:r>
              <a:rPr lang="en-US" sz="2000" dirty="0">
                <a:solidFill>
                  <a:srgbClr val="000000"/>
                </a:solidFill>
              </a:rPr>
              <a:t>Step 3:  Store </a:t>
            </a:r>
            <a:r>
              <a:rPr lang="en-US" sz="2000" dirty="0" smtClean="0"/>
              <a:t>the </a:t>
            </a:r>
            <a:r>
              <a:rPr lang="en-US" sz="2000" dirty="0"/>
              <a:t>used </a:t>
            </a:r>
            <a:r>
              <a:rPr lang="en-US" sz="2000" dirty="0" smtClean="0"/>
              <a:t>ring </a:t>
            </a:r>
            <a:r>
              <a:rPr lang="en-US" sz="2000" dirty="0"/>
              <a:t>within the biohazard labeled amber pouch at </a:t>
            </a:r>
            <a:r>
              <a:rPr lang="en-US" sz="2000" b="1" i="1" dirty="0"/>
              <a:t>room temperature.</a:t>
            </a:r>
            <a:r>
              <a:rPr lang="en-US" sz="2000" b="1" i="1" dirty="0" smtClean="0">
                <a:solidFill>
                  <a:srgbClr val="000000"/>
                </a:solidFill>
              </a:rPr>
              <a:t> </a:t>
            </a:r>
          </a:p>
          <a:p>
            <a:pPr>
              <a:spcBef>
                <a:spcPct val="20000"/>
              </a:spcBef>
            </a:pPr>
            <a:r>
              <a:rPr lang="en-US" sz="2000" dirty="0" smtClean="0"/>
              <a:t>Step </a:t>
            </a:r>
            <a:r>
              <a:rPr lang="en-US" sz="2000" dirty="0"/>
              <a:t>4: </a:t>
            </a:r>
            <a:r>
              <a:rPr lang="en-US" sz="2000" dirty="0" smtClean="0"/>
              <a:t>Use </a:t>
            </a:r>
            <a:r>
              <a:rPr lang="en-US" sz="2000" dirty="0"/>
              <a:t>LDMS </a:t>
            </a:r>
            <a:r>
              <a:rPr lang="en-US" sz="2000" dirty="0" smtClean="0"/>
              <a:t>to </a:t>
            </a:r>
            <a:r>
              <a:rPr lang="en-US" sz="2000" dirty="0"/>
              <a:t>log in all used rings</a:t>
            </a:r>
            <a:r>
              <a:rPr lang="en-US" sz="2000" dirty="0" smtClean="0"/>
              <a:t>.</a:t>
            </a:r>
          </a:p>
          <a:p>
            <a:pPr>
              <a:spcBef>
                <a:spcPct val="20000"/>
              </a:spcBef>
            </a:pPr>
            <a:r>
              <a:rPr lang="en-US" sz="2000" dirty="0" smtClean="0"/>
              <a:t>Step 5: At </a:t>
            </a:r>
            <a:r>
              <a:rPr lang="en-US" sz="2000" dirty="0"/>
              <a:t>the end of the study, </a:t>
            </a:r>
            <a:r>
              <a:rPr lang="en-US" sz="2000" dirty="0" smtClean="0"/>
              <a:t>LC </a:t>
            </a:r>
            <a:r>
              <a:rPr lang="en-US" sz="2000" dirty="0"/>
              <a:t>will contact site to coordinate shipment.</a:t>
            </a:r>
            <a:r>
              <a:rPr lang="en-US" sz="2000" dirty="0" smtClean="0"/>
              <a:t> </a:t>
            </a:r>
            <a:endParaRPr lang="en-US" sz="2000" dirty="0"/>
          </a:p>
          <a:p>
            <a:pPr lvl="1"/>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3273582" y="1295400"/>
            <a:ext cx="2438400" cy="3962400"/>
          </a:xfrm>
          <a:prstGeom prst="rect">
            <a:avLst/>
          </a:prstGeom>
          <a:noFill/>
          <a:ln>
            <a:noFill/>
          </a:ln>
        </p:spPr>
      </p:pic>
      <p:sp>
        <p:nvSpPr>
          <p:cNvPr id="113666" name="Rectangle 4"/>
          <p:cNvSpPr>
            <a:spLocks noGrp="1" noChangeArrowheads="1"/>
          </p:cNvSpPr>
          <p:nvPr>
            <p:ph type="title" idx="4294967295"/>
          </p:nvPr>
        </p:nvSpPr>
        <p:spPr>
          <a:xfrm>
            <a:off x="0" y="0"/>
            <a:ext cx="9144000" cy="990600"/>
          </a:xfrm>
        </p:spPr>
        <p:txBody>
          <a:bodyPr/>
          <a:lstStyle/>
          <a:p>
            <a:pPr algn="l" eaLnBrk="1" hangingPunct="1"/>
            <a:r>
              <a:rPr lang="en-US" sz="3000" b="1" dirty="0" smtClean="0"/>
              <a:t>Testing of Intravaginal Ring (VR) for Residual PK</a:t>
            </a:r>
            <a:endParaRPr lang="en-US" sz="3000" dirty="0" smtClean="0"/>
          </a:p>
        </p:txBody>
      </p:sp>
      <p:sp>
        <p:nvSpPr>
          <p:cNvPr id="4" name="Slide Number Placeholder 1"/>
          <p:cNvSpPr>
            <a:spLocks noGrp="1"/>
          </p:cNvSpPr>
          <p:nvPr>
            <p:ph type="sldNum" sz="quarter" idx="12"/>
          </p:nvPr>
        </p:nvSpPr>
        <p:spPr>
          <a:xfrm>
            <a:off x="8534400" y="6248400"/>
            <a:ext cx="4572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fld id="{98E58B65-16B9-4D5C-963D-BD6662FE356C}" type="slidenum">
              <a:rPr lang="en-US" smtClean="0"/>
              <a:pPr/>
              <a:t>41</a:t>
            </a:fld>
            <a:endParaRPr lang="en-US" dirty="0" smtClean="0"/>
          </a:p>
        </p:txBody>
      </p:sp>
      <p:pic>
        <p:nvPicPr>
          <p:cNvPr id="50178" name="Picture 2" descr="C:\Users\hallwb\Pictures\MTN Pics\Biohazard stick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2334577"/>
            <a:ext cx="1406003" cy="1884045"/>
          </a:xfrm>
          <a:prstGeom prst="rect">
            <a:avLst/>
          </a:prstGeom>
          <a:noFill/>
          <a:extLst>
            <a:ext uri="{909E8E84-426E-40DD-AFC4-6F175D3DCCD1}">
              <a14:hiddenFill xmlns:a14="http://schemas.microsoft.com/office/drawing/2010/main">
                <a:solidFill>
                  <a:srgbClr val="FFFFFF"/>
                </a:solidFill>
              </a14:hiddenFill>
            </a:ext>
          </a:extLst>
        </p:spPr>
      </p:pic>
      <p:pic>
        <p:nvPicPr>
          <p:cNvPr id="50179" name="Picture 3" descr="C:\Users\hallwb\Pictures\MTN Pics\LDMS labe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7600" y="2860897"/>
            <a:ext cx="762000" cy="665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9963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228600" y="152400"/>
            <a:ext cx="8458200" cy="6553200"/>
          </a:xfrm>
        </p:spPr>
        <p:txBody>
          <a:bodyPr/>
          <a:lstStyle/>
          <a:p>
            <a:pPr marL="0" indent="0" eaLnBrk="1" hangingPunct="1">
              <a:lnSpc>
                <a:spcPct val="80000"/>
              </a:lnSpc>
              <a:spcBef>
                <a:spcPts val="1200"/>
              </a:spcBef>
              <a:buNone/>
              <a:defRPr/>
            </a:pPr>
            <a:r>
              <a:rPr lang="en-US" b="1" dirty="0">
                <a:latin typeface="Arial" panose="020B0604020202020204" pitchFamily="34" charset="0"/>
                <a:cs typeface="Arial" panose="020B0604020202020204" pitchFamily="34" charset="0"/>
              </a:rPr>
              <a:t>9.8.1 Cervical </a:t>
            </a:r>
            <a:r>
              <a:rPr lang="en-US" b="1" dirty="0" smtClean="0">
                <a:latin typeface="Arial" panose="020B0604020202020204" pitchFamily="34" charset="0"/>
                <a:cs typeface="Arial" panose="020B0604020202020204" pitchFamily="34" charset="0"/>
              </a:rPr>
              <a:t>Biopsy</a:t>
            </a:r>
          </a:p>
          <a:p>
            <a:pPr marL="857250" lvl="1" indent="-457200" eaLnBrk="1" hangingPunct="1">
              <a:lnSpc>
                <a:spcPct val="80000"/>
              </a:lnSpc>
              <a:spcBef>
                <a:spcPts val="1200"/>
              </a:spcBef>
              <a:defRPr/>
            </a:pPr>
            <a:r>
              <a:rPr lang="en-US" sz="2000" dirty="0" smtClean="0">
                <a:latin typeface="Arial" panose="020B0604020202020204" pitchFamily="34" charset="0"/>
                <a:cs typeface="Arial" panose="020B0604020202020204" pitchFamily="34" charset="0"/>
              </a:rPr>
              <a:t>Collected  on Day 28, shortly after ring removal.</a:t>
            </a:r>
            <a:endParaRPr lang="en-US" sz="2000" dirty="0">
              <a:latin typeface="Arial" panose="020B0604020202020204" pitchFamily="34" charset="0"/>
              <a:cs typeface="Arial" panose="020B0604020202020204" pitchFamily="34" charset="0"/>
            </a:endParaRPr>
          </a:p>
          <a:p>
            <a:pPr marL="857250" lvl="1" indent="-457200" eaLnBrk="1" hangingPunct="1">
              <a:spcBef>
                <a:spcPts val="0"/>
              </a:spcBef>
              <a:defRPr/>
            </a:pPr>
            <a:endParaRPr lang="en-US" sz="2400" dirty="0">
              <a:latin typeface="Arial" panose="020B0604020202020204" pitchFamily="34" charset="0"/>
              <a:cs typeface="Arial" panose="020B0604020202020204" pitchFamily="34" charset="0"/>
            </a:endParaRPr>
          </a:p>
          <a:p>
            <a:pPr marL="800100" lvl="2" indent="0" eaLnBrk="1" hangingPunct="1">
              <a:spcBef>
                <a:spcPts val="0"/>
              </a:spcBef>
              <a:buNone/>
              <a:defRPr/>
            </a:pPr>
            <a:r>
              <a:rPr lang="en-US" sz="2000" dirty="0" smtClean="0">
                <a:latin typeface="Arial" panose="020B0604020202020204" pitchFamily="34" charset="0"/>
                <a:cs typeface="Arial" panose="020B0604020202020204" pitchFamily="34" charset="0"/>
              </a:rPr>
              <a:t>Pitt </a:t>
            </a:r>
            <a:r>
              <a:rPr lang="en-US" sz="2000" dirty="0">
                <a:latin typeface="Arial" panose="020B0604020202020204" pitchFamily="34" charset="0"/>
                <a:cs typeface="Arial" panose="020B0604020202020204" pitchFamily="34" charset="0"/>
              </a:rPr>
              <a:t>will collect 2 Cervical Biopsies</a:t>
            </a:r>
          </a:p>
          <a:p>
            <a:pPr marL="800100" lvl="2" indent="0" eaLnBrk="1" hangingPunct="1">
              <a:lnSpc>
                <a:spcPct val="80000"/>
              </a:lnSpc>
              <a:buNone/>
              <a:defRPr/>
            </a:pPr>
            <a:endParaRPr lang="en-US" sz="2000" dirty="0" smtClean="0">
              <a:latin typeface="Arial" panose="020B0604020202020204" pitchFamily="34" charset="0"/>
              <a:cs typeface="Arial" panose="020B0604020202020204" pitchFamily="34" charset="0"/>
            </a:endParaRPr>
          </a:p>
          <a:p>
            <a:pPr marL="800100" lvl="2" indent="0" eaLnBrk="1" hangingPunct="1">
              <a:lnSpc>
                <a:spcPct val="80000"/>
              </a:lnSpc>
              <a:buNone/>
              <a:defRPr/>
            </a:pPr>
            <a:r>
              <a:rPr lang="en-US" sz="2000" dirty="0" smtClean="0">
                <a:latin typeface="Arial" panose="020B0604020202020204" pitchFamily="34" charset="0"/>
                <a:cs typeface="Arial" panose="020B0604020202020204" pitchFamily="34" charset="0"/>
              </a:rPr>
              <a:t>UAB will collect 1 Cervical Biopsy</a:t>
            </a:r>
          </a:p>
          <a:p>
            <a:pPr marL="0" indent="0" eaLnBrk="1" hangingPunct="1">
              <a:lnSpc>
                <a:spcPct val="80000"/>
              </a:lnSpc>
              <a:buFontTx/>
              <a:buNone/>
              <a:defRPr/>
            </a:pPr>
            <a:endParaRPr lang="en-US" sz="2400" dirty="0" smtClean="0">
              <a:latin typeface="Arial" panose="020B0604020202020204" pitchFamily="34" charset="0"/>
              <a:cs typeface="Arial" panose="020B0604020202020204" pitchFamily="34" charset="0"/>
            </a:endParaRPr>
          </a:p>
          <a:p>
            <a:pPr marL="0" indent="0" eaLnBrk="1" hangingPunct="1">
              <a:lnSpc>
                <a:spcPct val="80000"/>
              </a:lnSpc>
              <a:spcBef>
                <a:spcPts val="600"/>
              </a:spcBef>
              <a:spcAft>
                <a:spcPts val="600"/>
              </a:spcAft>
              <a:buFontTx/>
              <a:buNone/>
              <a:defRPr/>
            </a:pPr>
            <a:r>
              <a:rPr lang="en-US" b="1" dirty="0">
                <a:latin typeface="Arial" panose="020B0604020202020204" pitchFamily="34" charset="0"/>
                <a:cs typeface="Arial" panose="020B0604020202020204" pitchFamily="34" charset="0"/>
              </a:rPr>
              <a:t>9.8.2  Cervical Biopsy for PD </a:t>
            </a:r>
            <a:r>
              <a:rPr lang="en-US" sz="1500" b="1" dirty="0" smtClean="0">
                <a:latin typeface="Arial" panose="020B0604020202020204" pitchFamily="34" charset="0"/>
                <a:cs typeface="Arial" panose="020B0604020202020204" pitchFamily="34" charset="0"/>
              </a:rPr>
              <a:t>(</a:t>
            </a:r>
            <a:r>
              <a:rPr lang="en-US" sz="1500" b="1" dirty="0">
                <a:latin typeface="Arial" panose="020B0604020202020204" pitchFamily="34" charset="0"/>
                <a:cs typeface="Arial" panose="020B0604020202020204" pitchFamily="34" charset="0"/>
              </a:rPr>
              <a:t>ex vivo challenge, </a:t>
            </a:r>
            <a:r>
              <a:rPr lang="en-US" sz="1500" b="1" dirty="0" smtClean="0">
                <a:latin typeface="Arial" panose="020B0604020202020204" pitchFamily="34" charset="0"/>
                <a:cs typeface="Arial" panose="020B0604020202020204" pitchFamily="34" charset="0"/>
              </a:rPr>
              <a:t>Pitt </a:t>
            </a:r>
            <a:r>
              <a:rPr lang="en-US" sz="1500" b="1" dirty="0">
                <a:latin typeface="Arial" panose="020B0604020202020204" pitchFamily="34" charset="0"/>
                <a:cs typeface="Arial" panose="020B0604020202020204" pitchFamily="34" charset="0"/>
              </a:rPr>
              <a:t>only</a:t>
            </a:r>
            <a:r>
              <a:rPr lang="en-US" sz="1500" b="1" dirty="0" smtClean="0">
                <a:latin typeface="Arial" panose="020B0604020202020204" pitchFamily="34" charset="0"/>
                <a:cs typeface="Arial" panose="020B0604020202020204" pitchFamily="34" charset="0"/>
              </a:rPr>
              <a:t>)</a:t>
            </a:r>
          </a:p>
          <a:p>
            <a:pPr lvl="1" indent="-342900" eaLnBrk="1" hangingPunct="1">
              <a:lnSpc>
                <a:spcPct val="150000"/>
              </a:lnSpc>
              <a:spcBef>
                <a:spcPts val="0"/>
              </a:spcBef>
              <a:spcAft>
                <a:spcPts val="0"/>
              </a:spcAft>
              <a:defRPr/>
            </a:pPr>
            <a:r>
              <a:rPr lang="en-US" sz="2000" dirty="0" smtClean="0">
                <a:latin typeface="Arial" panose="020B0604020202020204" pitchFamily="34" charset="0"/>
                <a:cs typeface="Arial" panose="020B0604020202020204" pitchFamily="34" charset="0"/>
              </a:rPr>
              <a:t>Collect 1 fresh </a:t>
            </a:r>
            <a:r>
              <a:rPr lang="en-US" sz="2000" dirty="0">
                <a:latin typeface="Arial" panose="020B0604020202020204" pitchFamily="34" charset="0"/>
                <a:cs typeface="Arial" panose="020B0604020202020204" pitchFamily="34" charset="0"/>
              </a:rPr>
              <a:t>biopsy </a:t>
            </a:r>
            <a:r>
              <a:rPr lang="en-US" sz="2000" dirty="0" smtClean="0">
                <a:latin typeface="Arial" panose="020B0604020202020204" pitchFamily="34" charset="0"/>
                <a:cs typeface="Arial" panose="020B0604020202020204" pitchFamily="34" charset="0"/>
              </a:rPr>
              <a:t>at </a:t>
            </a:r>
            <a:r>
              <a:rPr lang="en-US" sz="2000" dirty="0">
                <a:latin typeface="Arial" panose="020B0604020202020204" pitchFamily="34" charset="0"/>
                <a:cs typeface="Arial" panose="020B0604020202020204" pitchFamily="34" charset="0"/>
              </a:rPr>
              <a:t>visit day 28 using </a:t>
            </a:r>
            <a:r>
              <a:rPr lang="en-US" sz="2000" dirty="0" smtClean="0">
                <a:latin typeface="Arial" panose="020B0604020202020204" pitchFamily="34" charset="0"/>
                <a:cs typeface="Arial" panose="020B0604020202020204" pitchFamily="34" charset="0"/>
              </a:rPr>
              <a:t>forceps </a:t>
            </a:r>
          </a:p>
          <a:p>
            <a:pPr marL="400050" lvl="1" indent="0" eaLnBrk="1" hangingPunct="1">
              <a:lnSpc>
                <a:spcPct val="150000"/>
              </a:lnSpc>
              <a:spcBef>
                <a:spcPts val="0"/>
              </a:spcBef>
              <a:spcAft>
                <a:spcPts val="0"/>
              </a:spcAft>
              <a:buNone/>
              <a:defRPr/>
            </a:pPr>
            <a:endParaRPr lang="en-US" sz="2000" dirty="0" smtClean="0">
              <a:latin typeface="Arial" panose="020B0604020202020204" pitchFamily="34" charset="0"/>
              <a:cs typeface="Arial" panose="020B0604020202020204" pitchFamily="34" charset="0"/>
            </a:endParaRPr>
          </a:p>
          <a:p>
            <a:pPr lvl="1" indent="-342900" eaLnBrk="1" hangingPunct="1">
              <a:spcBef>
                <a:spcPts val="0"/>
              </a:spcBef>
              <a:spcAft>
                <a:spcPts val="0"/>
              </a:spcAft>
              <a:defRPr/>
            </a:pPr>
            <a:r>
              <a:rPr lang="en-US" sz="2000" dirty="0">
                <a:latin typeface="Arial" panose="020B0604020202020204" pitchFamily="34" charset="0"/>
                <a:cs typeface="Arial" panose="020B0604020202020204" pitchFamily="34" charset="0"/>
              </a:rPr>
              <a:t>I</a:t>
            </a:r>
            <a:r>
              <a:rPr lang="en-US" sz="2000" dirty="0" smtClean="0">
                <a:latin typeface="Arial" panose="020B0604020202020204" pitchFamily="34" charset="0"/>
                <a:cs typeface="Arial" panose="020B0604020202020204" pitchFamily="34" charset="0"/>
              </a:rPr>
              <a:t>nsert </a:t>
            </a:r>
            <a:r>
              <a:rPr lang="en-US" sz="2000" dirty="0">
                <a:latin typeface="Arial" panose="020B0604020202020204" pitchFamily="34" charset="0"/>
                <a:cs typeface="Arial" panose="020B0604020202020204" pitchFamily="34" charset="0"/>
              </a:rPr>
              <a:t>into a 2 mL Corning </a:t>
            </a:r>
            <a:r>
              <a:rPr lang="en-US" sz="2000" dirty="0">
                <a:solidFill>
                  <a:srgbClr val="FFC000"/>
                </a:solidFill>
                <a:latin typeface="Arial" panose="020B0604020202020204" pitchFamily="34" charset="0"/>
                <a:cs typeface="Arial" panose="020B0604020202020204" pitchFamily="34" charset="0"/>
              </a:rPr>
              <a:t>(orange cap) </a:t>
            </a:r>
            <a:r>
              <a:rPr lang="en-US" sz="2000" dirty="0">
                <a:latin typeface="Arial" panose="020B0604020202020204" pitchFamily="34" charset="0"/>
                <a:cs typeface="Arial" panose="020B0604020202020204" pitchFamily="34" charset="0"/>
              </a:rPr>
              <a:t>cryovial  with 1 mL of cold biopsy transport medium (kept at 4°C). </a:t>
            </a:r>
            <a:endParaRPr lang="en-US" sz="2000" dirty="0" smtClean="0">
              <a:latin typeface="Arial" panose="020B0604020202020204" pitchFamily="34" charset="0"/>
              <a:cs typeface="Arial" panose="020B0604020202020204" pitchFamily="34" charset="0"/>
            </a:endParaRPr>
          </a:p>
          <a:p>
            <a:pPr marL="400050" lvl="1" indent="0" eaLnBrk="1" hangingPunct="1">
              <a:spcBef>
                <a:spcPts val="0"/>
              </a:spcBef>
              <a:spcAft>
                <a:spcPts val="0"/>
              </a:spcAft>
              <a:buNone/>
              <a:defRPr/>
            </a:pPr>
            <a:endParaRPr lang="en-US" sz="2000" dirty="0" smtClean="0">
              <a:latin typeface="Arial" panose="020B0604020202020204" pitchFamily="34" charset="0"/>
              <a:cs typeface="Arial" panose="020B0604020202020204" pitchFamily="34" charset="0"/>
            </a:endParaRPr>
          </a:p>
          <a:p>
            <a:pPr lvl="1" indent="-342900" eaLnBrk="1" hangingPunct="1">
              <a:spcBef>
                <a:spcPts val="0"/>
              </a:spcBef>
              <a:spcAft>
                <a:spcPts val="0"/>
              </a:spcAft>
              <a:defRPr/>
            </a:pPr>
            <a:r>
              <a:rPr lang="en-US" sz="2000" dirty="0" smtClean="0">
                <a:latin typeface="Arial" panose="020B0604020202020204" pitchFamily="34" charset="0"/>
                <a:cs typeface="Arial" panose="020B0604020202020204" pitchFamily="34" charset="0"/>
              </a:rPr>
              <a:t>Drop </a:t>
            </a:r>
            <a:r>
              <a:rPr lang="en-US" sz="2000" dirty="0">
                <a:latin typeface="Arial" panose="020B0604020202020204" pitchFamily="34" charset="0"/>
                <a:cs typeface="Arial" panose="020B0604020202020204" pitchFamily="34" charset="0"/>
              </a:rPr>
              <a:t>tissue directly into transport media by gently shaking tube until biopsy is dislodged from </a:t>
            </a:r>
            <a:r>
              <a:rPr lang="en-US" sz="2000" dirty="0" smtClean="0">
                <a:latin typeface="Arial" panose="020B0604020202020204" pitchFamily="34" charset="0"/>
                <a:cs typeface="Arial" panose="020B0604020202020204" pitchFamily="34" charset="0"/>
              </a:rPr>
              <a:t>forceps.</a:t>
            </a:r>
          </a:p>
          <a:p>
            <a:pPr lvl="1" indent="-342900" eaLnBrk="1" hangingPunct="1">
              <a:spcBef>
                <a:spcPts val="0"/>
              </a:spcBef>
              <a:spcAft>
                <a:spcPts val="0"/>
              </a:spcAft>
              <a:defRPr/>
            </a:pPr>
            <a:endParaRPr lang="en-US" sz="2000" dirty="0" smtClean="0">
              <a:latin typeface="Arial" panose="020B0604020202020204" pitchFamily="34" charset="0"/>
              <a:cs typeface="Arial" panose="020B0604020202020204" pitchFamily="34" charset="0"/>
            </a:endParaRPr>
          </a:p>
          <a:p>
            <a:pPr lvl="1" indent="-342900" eaLnBrk="1" hangingPunct="1">
              <a:lnSpc>
                <a:spcPct val="150000"/>
              </a:lnSpc>
              <a:spcBef>
                <a:spcPts val="0"/>
              </a:spcBef>
              <a:spcAft>
                <a:spcPts val="0"/>
              </a:spcAft>
              <a:defRPr/>
            </a:pPr>
            <a:r>
              <a:rPr lang="en-US" sz="2000" dirty="0"/>
              <a:t>T</a:t>
            </a:r>
            <a:r>
              <a:rPr lang="en-US" sz="2000" dirty="0" smtClean="0"/>
              <a:t>ransport </a:t>
            </a:r>
            <a:r>
              <a:rPr lang="en-US" sz="2000" dirty="0"/>
              <a:t>to MTN Dezzutti </a:t>
            </a:r>
            <a:r>
              <a:rPr lang="en-US" sz="2000" dirty="0" smtClean="0"/>
              <a:t>lab…</a:t>
            </a:r>
            <a:r>
              <a:rPr lang="en-US" sz="2000" cap="all" dirty="0" smtClean="0"/>
              <a:t>Immediately</a:t>
            </a:r>
            <a:r>
              <a:rPr lang="en-US" sz="2000" dirty="0" smtClean="0"/>
              <a:t>!</a:t>
            </a:r>
            <a:endParaRPr lang="en-US" sz="2000" dirty="0" smtClean="0">
              <a:latin typeface="Arial" panose="020B0604020202020204" pitchFamily="34" charset="0"/>
              <a:cs typeface="Arial" panose="020B0604020202020204" pitchFamily="34" charset="0"/>
            </a:endParaRPr>
          </a:p>
          <a:p>
            <a:pPr marL="0" indent="0" eaLnBrk="1" hangingPunct="1">
              <a:lnSpc>
                <a:spcPct val="80000"/>
              </a:lnSpc>
              <a:spcBef>
                <a:spcPts val="600"/>
              </a:spcBef>
              <a:spcAft>
                <a:spcPts val="600"/>
              </a:spcAft>
              <a:buFontTx/>
              <a:buNone/>
              <a:defRPr/>
            </a:pPr>
            <a:endParaRPr lang="en-US" sz="2400" dirty="0" smtClean="0">
              <a:latin typeface="Arial" panose="020B0604020202020204" pitchFamily="34" charset="0"/>
              <a:cs typeface="Arial" panose="020B0604020202020204" pitchFamily="34" charset="0"/>
            </a:endParaRPr>
          </a:p>
        </p:txBody>
      </p:sp>
      <p:sp>
        <p:nvSpPr>
          <p:cNvPr id="3891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fld id="{02BC48E8-EAC4-473E-8ED4-D7CE2DDA8A2C}" type="slidenum">
              <a:rPr lang="en-US" smtClean="0"/>
              <a:pPr/>
              <a:t>42</a:t>
            </a:fld>
            <a:endParaRPr lang="en-US" smtClean="0"/>
          </a:p>
        </p:txBody>
      </p:sp>
    </p:spTree>
    <p:extLst>
      <p:ext uri="{BB962C8B-B14F-4D97-AF65-F5344CB8AC3E}">
        <p14:creationId xmlns:p14="http://schemas.microsoft.com/office/powerpoint/2010/main" val="11959992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8763000" cy="5791200"/>
          </a:xfrm>
        </p:spPr>
        <p:txBody>
          <a:bodyPr/>
          <a:lstStyle/>
          <a:p>
            <a:pPr marL="0" indent="0">
              <a:buNone/>
            </a:pPr>
            <a:r>
              <a:rPr lang="en-US" b="1" dirty="0"/>
              <a:t>9.8.3  </a:t>
            </a:r>
            <a:r>
              <a:rPr lang="en-US" b="1" dirty="0" smtClean="0"/>
              <a:t>Cervical </a:t>
            </a:r>
            <a:r>
              <a:rPr lang="en-US" b="1" dirty="0"/>
              <a:t>Biopsy for PK (Pitt &amp; UAB</a:t>
            </a:r>
            <a:r>
              <a:rPr lang="en-US" b="1" dirty="0" smtClean="0"/>
              <a:t>) </a:t>
            </a:r>
          </a:p>
          <a:p>
            <a:pPr marL="857250" lvl="1" indent="-457200">
              <a:buFont typeface="Wingdings" panose="05000000000000000000" pitchFamily="2" charset="2"/>
              <a:buChar char="ü"/>
            </a:pPr>
            <a:r>
              <a:rPr lang="en-US" sz="2400" dirty="0"/>
              <a:t>One biopsy will be collected for a tissue PK level at Visit day 28</a:t>
            </a:r>
            <a:r>
              <a:rPr lang="en-US" sz="2400" dirty="0" smtClean="0"/>
              <a:t>.</a:t>
            </a:r>
          </a:p>
          <a:p>
            <a:pPr marL="857250" lvl="1" indent="-457200">
              <a:buFont typeface="Wingdings" panose="05000000000000000000" pitchFamily="2" charset="2"/>
              <a:buChar char="ü"/>
            </a:pPr>
            <a:r>
              <a:rPr lang="en-US" sz="2400" dirty="0" smtClean="0"/>
              <a:t>Use a 2 mL Nalgene cryovial</a:t>
            </a:r>
          </a:p>
          <a:p>
            <a:pPr marL="857250" lvl="1" indent="-457200">
              <a:buFont typeface="Wingdings" panose="05000000000000000000" pitchFamily="2" charset="2"/>
              <a:buChar char="ü"/>
            </a:pPr>
            <a:r>
              <a:rPr lang="en-US" sz="2400" dirty="0" smtClean="0"/>
              <a:t>Samples will be Pre &amp; Post weighted</a:t>
            </a:r>
          </a:p>
          <a:p>
            <a:pPr marL="1257300" lvl="2" indent="-457200">
              <a:buFont typeface="Wingdings" panose="05000000000000000000" pitchFamily="2" charset="2"/>
              <a:buChar char="§"/>
            </a:pPr>
            <a:r>
              <a:rPr lang="en-US" sz="2000" dirty="0" smtClean="0"/>
              <a:t>Record on LDMS Tracking sheet (and on excel worksheet)</a:t>
            </a:r>
          </a:p>
          <a:p>
            <a:pPr marL="857250" lvl="1" indent="-457200">
              <a:buFont typeface="Wingdings" panose="05000000000000000000" pitchFamily="2" charset="2"/>
              <a:buChar char="ü"/>
            </a:pPr>
            <a:r>
              <a:rPr lang="en-US" sz="2400" dirty="0">
                <a:solidFill>
                  <a:srgbClr val="0000FF"/>
                </a:solidFill>
              </a:rPr>
              <a:t>Immediately freeze </a:t>
            </a:r>
            <a:r>
              <a:rPr lang="en-US" sz="2400" dirty="0"/>
              <a:t>the cryovial </a:t>
            </a:r>
            <a:r>
              <a:rPr lang="en-US" sz="2400" dirty="0" smtClean="0"/>
              <a:t>containing the PK biopsy with either method:</a:t>
            </a:r>
          </a:p>
          <a:p>
            <a:pPr marL="1257300" lvl="2" indent="-457200">
              <a:buFont typeface="Wingdings" panose="05000000000000000000" pitchFamily="2" charset="2"/>
              <a:buChar char="§"/>
            </a:pPr>
            <a:r>
              <a:rPr lang="en-US" sz="2000" dirty="0" smtClean="0"/>
              <a:t> Dry </a:t>
            </a:r>
            <a:r>
              <a:rPr lang="en-US" sz="2000" dirty="0"/>
              <a:t>ice ethanol bath (dry ice with enough ethanol to make a slushy consistency) </a:t>
            </a:r>
            <a:endParaRPr lang="en-US" sz="2000" dirty="0" smtClean="0"/>
          </a:p>
          <a:p>
            <a:pPr marL="1257300" lvl="2" indent="-457200">
              <a:buFont typeface="Wingdings" panose="05000000000000000000" pitchFamily="2" charset="2"/>
              <a:buChar char="§"/>
            </a:pPr>
            <a:r>
              <a:rPr lang="en-US" sz="2000" dirty="0"/>
              <a:t>L</a:t>
            </a:r>
            <a:r>
              <a:rPr lang="en-US" sz="2000" dirty="0" smtClean="0"/>
              <a:t>iquid Nitrogen</a:t>
            </a:r>
          </a:p>
          <a:p>
            <a:pPr marL="857250" lvl="1" indent="-457200">
              <a:buFont typeface="Wingdings" panose="05000000000000000000" pitchFamily="2" charset="2"/>
              <a:buChar char="ü"/>
            </a:pPr>
            <a:r>
              <a:rPr lang="en-US" sz="2400" dirty="0"/>
              <a:t>Store biopsies at </a:t>
            </a:r>
            <a:r>
              <a:rPr lang="en-US" sz="2400" u="sng" dirty="0"/>
              <a:t>&lt;</a:t>
            </a:r>
            <a:r>
              <a:rPr lang="en-US" sz="2400" dirty="0"/>
              <a:t>-70</a:t>
            </a:r>
            <a:r>
              <a:rPr lang="en-US" sz="2400" baseline="50000" dirty="0"/>
              <a:t>o</a:t>
            </a:r>
            <a:r>
              <a:rPr lang="en-US" sz="2400" dirty="0"/>
              <a:t>C</a:t>
            </a:r>
            <a:r>
              <a:rPr lang="en-US" sz="2400" dirty="0" smtClean="0"/>
              <a:t>.</a:t>
            </a:r>
            <a:endParaRPr lang="en-US" dirty="0" smtClean="0"/>
          </a:p>
          <a:p>
            <a:pPr marL="857250" lvl="1" indent="-457200">
              <a:buFont typeface="Wingdings" panose="05000000000000000000" pitchFamily="2" charset="2"/>
              <a:buChar char="ü"/>
            </a:pPr>
            <a:r>
              <a:rPr lang="en-US" sz="2400" dirty="0"/>
              <a:t>Document date &amp; time frozen on LDMS tracking sheet</a:t>
            </a:r>
          </a:p>
          <a:p>
            <a:pPr marL="857250" lvl="1" indent="-457200">
              <a:buFont typeface="Wingdings" panose="05000000000000000000" pitchFamily="2" charset="2"/>
              <a:buChar char="§"/>
            </a:pPr>
            <a:endParaRPr lang="en-US" dirty="0" smtClean="0"/>
          </a:p>
          <a:p>
            <a:pPr marL="857250" lvl="1" indent="-457200">
              <a:buFont typeface="Wingdings" panose="05000000000000000000" pitchFamily="2" charset="2"/>
              <a:buChar char="ü"/>
            </a:pPr>
            <a:endParaRPr lang="en-US" sz="2400" dirty="0" smtClean="0"/>
          </a:p>
          <a:p>
            <a:pPr marL="857250" lvl="1" indent="-457200">
              <a:buFont typeface="Wingdings" panose="05000000000000000000" pitchFamily="2" charset="2"/>
              <a:buChar char="ü"/>
            </a:pPr>
            <a:endParaRPr lang="en-US" dirty="0"/>
          </a:p>
        </p:txBody>
      </p:sp>
      <p:sp>
        <p:nvSpPr>
          <p:cNvPr id="4" name="Slide Number Placeholder 3"/>
          <p:cNvSpPr>
            <a:spLocks noGrp="1"/>
          </p:cNvSpPr>
          <p:nvPr>
            <p:ph type="sldNum" sz="quarter" idx="12"/>
          </p:nvPr>
        </p:nvSpPr>
        <p:spPr/>
        <p:txBody>
          <a:bodyPr/>
          <a:lstStyle/>
          <a:p>
            <a:pPr>
              <a:defRPr/>
            </a:pPr>
            <a:fld id="{3C309E61-22B0-4E57-9A46-E2F346BA0DDE}" type="slidenum">
              <a:rPr lang="en-US" smtClean="0"/>
              <a:pPr>
                <a:defRPr/>
              </a:pPr>
              <a:t>43</a:t>
            </a:fld>
            <a:endParaRPr lang="en-US"/>
          </a:p>
        </p:txBody>
      </p:sp>
    </p:spTree>
    <p:extLst>
      <p:ext uri="{BB962C8B-B14F-4D97-AF65-F5344CB8AC3E}">
        <p14:creationId xmlns:p14="http://schemas.microsoft.com/office/powerpoint/2010/main" val="20700059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27" y="152400"/>
            <a:ext cx="7772400" cy="838200"/>
          </a:xfrm>
        </p:spPr>
        <p:txBody>
          <a:bodyPr/>
          <a:lstStyle/>
          <a:p>
            <a:pPr algn="l"/>
            <a:r>
              <a:rPr lang="en-US" sz="3200" b="1" dirty="0" smtClean="0"/>
              <a:t>Cytobrush</a:t>
            </a:r>
            <a:r>
              <a:rPr lang="en-US" sz="2000" dirty="0" smtClean="0"/>
              <a:t/>
            </a:r>
            <a:br>
              <a:rPr lang="en-US" sz="2000" dirty="0" smtClean="0"/>
            </a:br>
            <a:r>
              <a:rPr lang="en-US" sz="2000" dirty="0" smtClean="0"/>
              <a:t>For Flow Cytometry at Pittsburgh</a:t>
            </a:r>
          </a:p>
        </p:txBody>
      </p:sp>
      <p:sp>
        <p:nvSpPr>
          <p:cNvPr id="34819" name="Content Placeholder 2"/>
          <p:cNvSpPr>
            <a:spLocks noGrp="1"/>
          </p:cNvSpPr>
          <p:nvPr>
            <p:ph idx="1"/>
          </p:nvPr>
        </p:nvSpPr>
        <p:spPr>
          <a:xfrm>
            <a:off x="0" y="1066800"/>
            <a:ext cx="9144000" cy="5486400"/>
          </a:xfrm>
        </p:spPr>
        <p:txBody>
          <a:bodyPr/>
          <a:lstStyle/>
          <a:p>
            <a:pPr marL="0" indent="0">
              <a:buFontTx/>
              <a:buNone/>
            </a:pPr>
            <a:r>
              <a:rPr lang="en-US" sz="1800" dirty="0" smtClean="0">
                <a:solidFill>
                  <a:srgbClr val="002060"/>
                </a:solidFill>
              </a:rPr>
              <a:t>Use the </a:t>
            </a:r>
            <a:r>
              <a:rPr lang="en-US" sz="1800" b="1" dirty="0" smtClean="0">
                <a:solidFill>
                  <a:srgbClr val="002060"/>
                </a:solidFill>
              </a:rPr>
              <a:t>Cytobrush </a:t>
            </a:r>
            <a:r>
              <a:rPr lang="en-US" sz="1800" b="1" dirty="0">
                <a:solidFill>
                  <a:srgbClr val="002060"/>
                </a:solidFill>
              </a:rPr>
              <a:t>Plus </a:t>
            </a:r>
            <a:r>
              <a:rPr lang="en-US" sz="1800" dirty="0" smtClean="0">
                <a:solidFill>
                  <a:srgbClr val="002060"/>
                </a:solidFill>
              </a:rPr>
              <a:t>ordered </a:t>
            </a:r>
            <a:r>
              <a:rPr lang="en-US" sz="1800" dirty="0">
                <a:solidFill>
                  <a:srgbClr val="002060"/>
                </a:solidFill>
              </a:rPr>
              <a:t>from Cooper </a:t>
            </a:r>
            <a:r>
              <a:rPr lang="en-US" sz="1800" dirty="0" smtClean="0">
                <a:solidFill>
                  <a:srgbClr val="002060"/>
                </a:solidFill>
              </a:rPr>
              <a:t>Surgical: (catalog number: C0104) </a:t>
            </a:r>
          </a:p>
          <a:p>
            <a:pPr marL="0" indent="0">
              <a:buFontTx/>
              <a:buNone/>
            </a:pPr>
            <a:endParaRPr lang="en-US" sz="1100" dirty="0" smtClean="0"/>
          </a:p>
          <a:p>
            <a:pPr marL="0" indent="0">
              <a:buFontTx/>
              <a:buNone/>
            </a:pPr>
            <a:r>
              <a:rPr lang="en-US" sz="1800" b="1" dirty="0" smtClean="0"/>
              <a:t>Specimen Collection Procedure:</a:t>
            </a:r>
          </a:p>
          <a:p>
            <a:pPr marL="857250" lvl="1" indent="-457200">
              <a:buFont typeface="+mj-lt"/>
              <a:buAutoNum type="arabicPeriod"/>
            </a:pPr>
            <a:r>
              <a:rPr lang="en-US" sz="2000" dirty="0" smtClean="0"/>
              <a:t>Collect sample using cytobrush by inserting into the cervical </a:t>
            </a:r>
            <a:r>
              <a:rPr lang="en-US" sz="2000" dirty="0" err="1" smtClean="0"/>
              <a:t>os</a:t>
            </a:r>
            <a:r>
              <a:rPr lang="en-US" sz="2000" dirty="0" smtClean="0"/>
              <a:t> and perform 2 - 360° turns.</a:t>
            </a:r>
          </a:p>
          <a:p>
            <a:pPr marL="857250" lvl="1" indent="-457200">
              <a:buFont typeface="+mj-lt"/>
              <a:buAutoNum type="arabicPeriod"/>
            </a:pPr>
            <a:endParaRPr lang="en-US" sz="2000" dirty="0" smtClean="0"/>
          </a:p>
          <a:p>
            <a:pPr marL="857250" lvl="1" indent="-457200">
              <a:buFont typeface="+mj-lt"/>
              <a:buAutoNum type="arabicPeriod"/>
            </a:pPr>
            <a:r>
              <a:rPr lang="en-US" sz="2000" dirty="0" smtClean="0"/>
              <a:t>Immediately place cytobrush into appropriately labeled 50 mL screw cap conical vial containing 20 mL of tRPMI.</a:t>
            </a:r>
          </a:p>
          <a:p>
            <a:pPr marL="857250" lvl="1" indent="-457200">
              <a:buFont typeface="+mj-lt"/>
              <a:buAutoNum type="arabicPeriod"/>
            </a:pPr>
            <a:endParaRPr lang="en-US" sz="2000" dirty="0" smtClean="0">
              <a:solidFill>
                <a:srgbClr val="FF0000"/>
              </a:solidFill>
            </a:endParaRPr>
          </a:p>
          <a:p>
            <a:pPr marL="857250" lvl="1" indent="-457200">
              <a:buFont typeface="+mj-lt"/>
              <a:buAutoNum type="arabicPeriod"/>
            </a:pPr>
            <a:r>
              <a:rPr lang="en-US" sz="2000" dirty="0" smtClean="0"/>
              <a:t> Break off or use </a:t>
            </a:r>
            <a:r>
              <a:rPr lang="en-US" sz="2000" i="1" dirty="0" smtClean="0">
                <a:solidFill>
                  <a:srgbClr val="000000"/>
                </a:solidFill>
                <a:ea typeface="Times New Roman"/>
              </a:rPr>
              <a:t>scissors</a:t>
            </a:r>
            <a:r>
              <a:rPr lang="en-US" sz="2000" dirty="0">
                <a:solidFill>
                  <a:srgbClr val="000000"/>
                </a:solidFill>
                <a:ea typeface="Times New Roman"/>
              </a:rPr>
              <a:t> </a:t>
            </a:r>
            <a:r>
              <a:rPr lang="en-US" sz="2000" dirty="0" smtClean="0">
                <a:solidFill>
                  <a:srgbClr val="000000"/>
                </a:solidFill>
                <a:ea typeface="Times New Roman"/>
              </a:rPr>
              <a:t>to remove about 2 inches from </a:t>
            </a:r>
            <a:r>
              <a:rPr lang="en-US" sz="2000" dirty="0" smtClean="0"/>
              <a:t>the end of the shaft so the cytobrush can fit into the 50 mL vial and still be capped.</a:t>
            </a:r>
          </a:p>
          <a:p>
            <a:pPr marL="857250" lvl="1" indent="-457200">
              <a:buFont typeface="+mj-lt"/>
              <a:buAutoNum type="arabicPeriod"/>
            </a:pPr>
            <a:endParaRPr lang="en-US" sz="2000" dirty="0" smtClean="0"/>
          </a:p>
          <a:p>
            <a:pPr marL="857250" lvl="1" indent="-457200">
              <a:buFont typeface="+mj-lt"/>
              <a:buAutoNum type="arabicPeriod"/>
            </a:pPr>
            <a:r>
              <a:rPr lang="en-US" sz="2000" dirty="0" smtClean="0"/>
              <a:t>Keep on wet ice or refrigerate until specimen is processed.</a:t>
            </a:r>
          </a:p>
          <a:p>
            <a:pPr marL="857250" lvl="1" indent="-457200">
              <a:buFont typeface="+mj-lt"/>
              <a:buAutoNum type="arabicPeriod"/>
            </a:pPr>
            <a:endParaRPr lang="en-US" sz="2000" dirty="0" smtClean="0"/>
          </a:p>
          <a:p>
            <a:pPr marL="685800" lvl="1">
              <a:buFontTx/>
              <a:buAutoNum type="arabicPeriod"/>
            </a:pPr>
            <a:r>
              <a:rPr lang="en-US" sz="2000" dirty="0" smtClean="0"/>
              <a:t>Processing should occur within </a:t>
            </a:r>
            <a:r>
              <a:rPr lang="en-US" sz="2000" b="1" dirty="0" smtClean="0"/>
              <a:t>2 hours </a:t>
            </a:r>
            <a:r>
              <a:rPr lang="en-US" sz="2000" dirty="0" smtClean="0"/>
              <a:t>of obtaining sample.</a:t>
            </a:r>
          </a:p>
          <a:p>
            <a:pPr marL="1085850" lvl="2">
              <a:buFont typeface="Wingdings" pitchFamily="2" charset="2"/>
              <a:buChar char="Ø"/>
            </a:pPr>
            <a:r>
              <a:rPr lang="en-US" sz="1600" dirty="0" smtClean="0">
                <a:solidFill>
                  <a:srgbClr val="FF0000"/>
                </a:solidFill>
              </a:rPr>
              <a:t>Follow communication flow chart</a:t>
            </a:r>
          </a:p>
          <a:p>
            <a:pPr marL="0" indent="0">
              <a:buFontTx/>
              <a:buNone/>
            </a:pPr>
            <a:endParaRPr lang="en-US" sz="2000" dirty="0" smtClean="0"/>
          </a:p>
        </p:txBody>
      </p:sp>
      <p:sp>
        <p:nvSpPr>
          <p:cNvPr id="3482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fld id="{F49ED133-D15E-4EC9-91F6-134F040FC340}" type="slidenum">
              <a:rPr lang="en-US" smtClean="0"/>
              <a:pPr/>
              <a:t>44</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a:t>9.10 Collection of Rectal Fluid</a:t>
            </a:r>
          </a:p>
        </p:txBody>
      </p:sp>
      <p:sp>
        <p:nvSpPr>
          <p:cNvPr id="3" name="Content Placeholder 2"/>
          <p:cNvSpPr>
            <a:spLocks noGrp="1"/>
          </p:cNvSpPr>
          <p:nvPr>
            <p:ph idx="1"/>
          </p:nvPr>
        </p:nvSpPr>
        <p:spPr>
          <a:xfrm>
            <a:off x="152400" y="1447800"/>
            <a:ext cx="8763000" cy="3200400"/>
          </a:xfrm>
        </p:spPr>
        <p:txBody>
          <a:bodyPr/>
          <a:lstStyle/>
          <a:p>
            <a:r>
              <a:rPr lang="en-US" sz="2000" dirty="0"/>
              <a:t>Preparation of Materials (1-2 hours prior to procedure):</a:t>
            </a:r>
          </a:p>
          <a:p>
            <a:pPr marL="800100" lvl="1" indent="-342900">
              <a:buFont typeface="+mj-lt"/>
              <a:buAutoNum type="arabicPeriod"/>
            </a:pPr>
            <a:r>
              <a:rPr lang="en-US" sz="1800" dirty="0"/>
              <a:t>While wearing gloves, remove sponge from package and label 5 mL cryovial.</a:t>
            </a:r>
          </a:p>
          <a:p>
            <a:pPr marL="800100" lvl="1" indent="-342900">
              <a:buFont typeface="+mj-lt"/>
              <a:buAutoNum type="arabicPeriod"/>
            </a:pPr>
            <a:r>
              <a:rPr lang="en-US" sz="1800" dirty="0"/>
              <a:t>Weigh the sponge (connected to the sponge stick) and 5 mL cryovial. </a:t>
            </a:r>
          </a:p>
          <a:p>
            <a:pPr marL="800100" lvl="1" indent="-342900">
              <a:buFont typeface="+mj-lt"/>
              <a:buAutoNum type="arabicPeriod"/>
            </a:pPr>
            <a:r>
              <a:rPr lang="en-US" sz="1800" dirty="0"/>
              <a:t>Record the </a:t>
            </a:r>
            <a:r>
              <a:rPr lang="en-US" sz="1800" i="1" dirty="0"/>
              <a:t>pre-weight</a:t>
            </a:r>
            <a:r>
              <a:rPr lang="en-US" sz="1800" dirty="0"/>
              <a:t> on the LDMS tracking sheet.</a:t>
            </a:r>
          </a:p>
          <a:p>
            <a:pPr marL="800100" lvl="1" indent="-342900">
              <a:buFont typeface="+mj-lt"/>
              <a:buAutoNum type="arabicPeriod"/>
            </a:pPr>
            <a:r>
              <a:rPr lang="en-US" sz="1800" dirty="0"/>
              <a:t>Prepare a sponge holder (also called an insertion tube) using a sterile plastic transfer pipette by cutting off the end approximately 1 inch from the </a:t>
            </a:r>
            <a:r>
              <a:rPr lang="en-US" sz="1800" dirty="0" smtClean="0"/>
              <a:t>tip. </a:t>
            </a:r>
            <a:r>
              <a:rPr lang="en-US" sz="2000" dirty="0"/>
              <a:t> </a:t>
            </a:r>
          </a:p>
          <a:p>
            <a:r>
              <a:rPr lang="en-US" sz="2000" dirty="0"/>
              <a:t>NOTE:  Make sure that the stem of the sponge will fit into the pipette snugly so that it will not dislodge during insertion or extraction from the rectal cavity. </a:t>
            </a:r>
            <a:endParaRPr lang="en-US" sz="2000" dirty="0" smtClean="0"/>
          </a:p>
          <a:p>
            <a:endParaRPr lang="en-US" sz="2000" dirty="0"/>
          </a:p>
          <a:p>
            <a:endParaRPr lang="en-US" dirty="0"/>
          </a:p>
        </p:txBody>
      </p:sp>
      <p:sp>
        <p:nvSpPr>
          <p:cNvPr id="4" name="Slide Number Placeholder 3"/>
          <p:cNvSpPr>
            <a:spLocks noGrp="1"/>
          </p:cNvSpPr>
          <p:nvPr>
            <p:ph type="sldNum" sz="quarter" idx="12"/>
          </p:nvPr>
        </p:nvSpPr>
        <p:spPr/>
        <p:txBody>
          <a:bodyPr/>
          <a:lstStyle/>
          <a:p>
            <a:pPr>
              <a:defRPr/>
            </a:pPr>
            <a:fld id="{3C309E61-22B0-4E57-9A46-E2F346BA0DDE}" type="slidenum">
              <a:rPr lang="en-US" smtClean="0"/>
              <a:pPr>
                <a:defRPr/>
              </a:pPr>
              <a:t>45</a:t>
            </a:fld>
            <a:endParaRPr lang="en-US"/>
          </a:p>
        </p:txBody>
      </p:sp>
      <p:pic>
        <p:nvPicPr>
          <p:cNvPr id="5" name="Picture 4"/>
          <p:cNvPicPr/>
          <p:nvPr/>
        </p:nvPicPr>
        <p:blipFill>
          <a:blip r:embed="rId3">
            <a:extLst>
              <a:ext uri="{BEBA8EAE-BF5A-486C-A8C5-ECC9F3942E4B}">
                <a14:imgProps xmlns:a14="http://schemas.microsoft.com/office/drawing/2010/main">
                  <a14:imgLayer r:embed="rId4">
                    <a14:imgEffect>
                      <a14:brightnessContrast bright="9000"/>
                    </a14:imgEffect>
                  </a14:imgLayer>
                </a14:imgProps>
              </a:ext>
              <a:ext uri="{28A0092B-C50C-407E-A947-70E740481C1C}">
                <a14:useLocalDpi xmlns:a14="http://schemas.microsoft.com/office/drawing/2010/main" val="0"/>
              </a:ext>
            </a:extLst>
          </a:blip>
          <a:srcRect/>
          <a:stretch>
            <a:fillRect/>
          </a:stretch>
        </p:blipFill>
        <p:spPr bwMode="auto">
          <a:xfrm>
            <a:off x="2133600" y="4419600"/>
            <a:ext cx="5334000" cy="1971675"/>
          </a:xfrm>
          <a:prstGeom prst="rect">
            <a:avLst/>
          </a:prstGeom>
          <a:noFill/>
        </p:spPr>
      </p:pic>
    </p:spTree>
    <p:extLst>
      <p:ext uri="{BB962C8B-B14F-4D97-AF65-F5344CB8AC3E}">
        <p14:creationId xmlns:p14="http://schemas.microsoft.com/office/powerpoint/2010/main" val="23129255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9067800" cy="5973763"/>
          </a:xfrm>
        </p:spPr>
        <p:txBody>
          <a:bodyPr/>
          <a:lstStyle/>
          <a:p>
            <a:pPr marL="0" indent="0">
              <a:buNone/>
            </a:pPr>
            <a:r>
              <a:rPr lang="en-US" sz="2000" b="1" dirty="0"/>
              <a:t>Rectal Sample Collection </a:t>
            </a:r>
            <a:r>
              <a:rPr lang="en-US" sz="2000" b="1" dirty="0" smtClean="0"/>
              <a:t>Procedure  </a:t>
            </a:r>
            <a:r>
              <a:rPr lang="en-US" sz="1600" dirty="0" smtClean="0"/>
              <a:t>(this is more detailed in lab SSP)</a:t>
            </a:r>
            <a:endParaRPr lang="en-US" sz="1600" dirty="0"/>
          </a:p>
          <a:p>
            <a:pPr lvl="0"/>
            <a:r>
              <a:rPr lang="en-US" sz="2000" dirty="0"/>
              <a:t>Use the </a:t>
            </a:r>
            <a:r>
              <a:rPr lang="en-US" sz="2000" i="1" dirty="0" smtClean="0"/>
              <a:t>Good Clean Love </a:t>
            </a:r>
            <a:r>
              <a:rPr lang="en-US" sz="2000" dirty="0" smtClean="0"/>
              <a:t>lubricate on the </a:t>
            </a:r>
            <a:r>
              <a:rPr lang="en-US" sz="2000" dirty="0"/>
              <a:t>anoscope.</a:t>
            </a:r>
          </a:p>
          <a:p>
            <a:pPr lvl="0"/>
            <a:r>
              <a:rPr lang="en-US" sz="2000" dirty="0"/>
              <a:t>S</a:t>
            </a:r>
            <a:r>
              <a:rPr lang="en-US" sz="2000" dirty="0" smtClean="0"/>
              <a:t>lowly </a:t>
            </a:r>
            <a:r>
              <a:rPr lang="en-US" sz="2000" dirty="0"/>
              <a:t>insert the anoscope with obturator in place through the anus and advance the instrument until the flange is flush with the subject’s </a:t>
            </a:r>
            <a:r>
              <a:rPr lang="en-US" sz="2000" dirty="0" smtClean="0"/>
              <a:t>skin.</a:t>
            </a:r>
          </a:p>
          <a:p>
            <a:pPr lvl="0"/>
            <a:r>
              <a:rPr lang="en-US" sz="2000" dirty="0" smtClean="0"/>
              <a:t>Remove obturator.</a:t>
            </a:r>
          </a:p>
          <a:p>
            <a:pPr lvl="0"/>
            <a:r>
              <a:rPr lang="en-US" sz="2000" dirty="0"/>
              <a:t>I</a:t>
            </a:r>
            <a:r>
              <a:rPr lang="en-US" sz="2000" dirty="0" smtClean="0"/>
              <a:t>ntroduce </a:t>
            </a:r>
            <a:r>
              <a:rPr lang="en-US" sz="2000" dirty="0"/>
              <a:t>the sponge (attached to the pipette sponge holder </a:t>
            </a:r>
            <a:r>
              <a:rPr lang="en-US" sz="2000" dirty="0" smtClean="0"/>
              <a:t>extension)</a:t>
            </a:r>
          </a:p>
          <a:p>
            <a:pPr lvl="0"/>
            <a:r>
              <a:rPr lang="en-US" sz="2000" dirty="0" smtClean="0"/>
              <a:t>Record </a:t>
            </a:r>
            <a:r>
              <a:rPr lang="en-US" sz="2000" dirty="0"/>
              <a:t>the time onto the LDMS Specimen Tracking Sheet </a:t>
            </a:r>
            <a:endParaRPr lang="en-US" sz="2000" dirty="0" smtClean="0"/>
          </a:p>
          <a:p>
            <a:pPr lvl="0"/>
            <a:r>
              <a:rPr lang="en-US" sz="2000" dirty="0" smtClean="0"/>
              <a:t>Hold </a:t>
            </a:r>
            <a:r>
              <a:rPr lang="en-US" sz="2000" dirty="0"/>
              <a:t>(or leave) sponge in place for 2 minutes.</a:t>
            </a:r>
          </a:p>
          <a:p>
            <a:pPr lvl="0"/>
            <a:r>
              <a:rPr lang="en-US" sz="2000" dirty="0"/>
              <a:t>Disengage sponge from holder (plastic pipette) and discard holder. </a:t>
            </a:r>
            <a:endParaRPr lang="en-US" sz="2000" dirty="0" smtClean="0"/>
          </a:p>
          <a:p>
            <a:pPr lvl="0"/>
            <a:r>
              <a:rPr lang="en-US" sz="2000" b="1" dirty="0" smtClean="0"/>
              <a:t>Immediately </a:t>
            </a:r>
            <a:r>
              <a:rPr lang="en-US" sz="2000" dirty="0"/>
              <a:t>p</a:t>
            </a:r>
            <a:r>
              <a:rPr lang="en-US" sz="2000" dirty="0" smtClean="0"/>
              <a:t>lace </a:t>
            </a:r>
            <a:r>
              <a:rPr lang="en-US" sz="2000" dirty="0"/>
              <a:t>the sponge in the 5ml cryovial </a:t>
            </a:r>
            <a:r>
              <a:rPr lang="en-US" sz="2000" dirty="0" smtClean="0"/>
              <a:t>and cap (</a:t>
            </a:r>
            <a:r>
              <a:rPr lang="en-US" sz="1400" dirty="0" smtClean="0"/>
              <a:t>to avoid evaporation).</a:t>
            </a:r>
            <a:endParaRPr lang="en-US" sz="1400" dirty="0"/>
          </a:p>
          <a:p>
            <a:pPr lvl="0"/>
            <a:r>
              <a:rPr lang="en-US" sz="2000" dirty="0"/>
              <a:t>Slowly remove anoscope.</a:t>
            </a:r>
          </a:p>
          <a:p>
            <a:pPr lvl="0"/>
            <a:r>
              <a:rPr lang="en-US" sz="2000" dirty="0" smtClean="0"/>
              <a:t>Post-Weigh </a:t>
            </a:r>
            <a:r>
              <a:rPr lang="en-US" sz="2000" dirty="0"/>
              <a:t>the cryovials with sponge </a:t>
            </a:r>
            <a:r>
              <a:rPr lang="en-US" sz="2000" dirty="0" smtClean="0"/>
              <a:t>(including </a:t>
            </a:r>
            <a:r>
              <a:rPr lang="en-US" sz="2000" dirty="0"/>
              <a:t>the sponge stick</a:t>
            </a:r>
            <a:r>
              <a:rPr lang="en-US" sz="2000" dirty="0" smtClean="0"/>
              <a:t>) &amp; record. </a:t>
            </a:r>
          </a:p>
          <a:p>
            <a:pPr lvl="0"/>
            <a:r>
              <a:rPr lang="en-US" sz="2000" dirty="0" smtClean="0"/>
              <a:t>Place </a:t>
            </a:r>
            <a:r>
              <a:rPr lang="en-US" sz="2000" dirty="0"/>
              <a:t>on ice immediately and freeze at ≤-70˚C within 4 hours. </a:t>
            </a:r>
          </a:p>
          <a:p>
            <a:pPr lvl="0"/>
            <a:r>
              <a:rPr lang="en-US" sz="2000" dirty="0"/>
              <a:t>All pre and post weights are </a:t>
            </a:r>
            <a:r>
              <a:rPr lang="en-US" sz="2000" dirty="0" smtClean="0"/>
              <a:t>logged </a:t>
            </a:r>
            <a:r>
              <a:rPr lang="en-US" sz="2000" dirty="0"/>
              <a:t>by the processing lab onto an excel weight worksheet </a:t>
            </a:r>
            <a:r>
              <a:rPr lang="en-US" sz="2000" dirty="0" smtClean="0"/>
              <a:t> &amp; entered into the </a:t>
            </a:r>
            <a:r>
              <a:rPr lang="en-US" sz="2000" dirty="0"/>
              <a:t>LDMS system. </a:t>
            </a:r>
          </a:p>
          <a:p>
            <a:pPr lvl="0"/>
            <a:r>
              <a:rPr lang="en-US" sz="2000" dirty="0"/>
              <a:t>At the end of the study, the LC will contact site to coordinate shipment.</a:t>
            </a:r>
          </a:p>
          <a:p>
            <a:endParaRPr lang="en-US" dirty="0"/>
          </a:p>
        </p:txBody>
      </p:sp>
      <p:sp>
        <p:nvSpPr>
          <p:cNvPr id="4" name="Slide Number Placeholder 3"/>
          <p:cNvSpPr>
            <a:spLocks noGrp="1"/>
          </p:cNvSpPr>
          <p:nvPr>
            <p:ph type="sldNum" sz="quarter" idx="12"/>
          </p:nvPr>
        </p:nvSpPr>
        <p:spPr/>
        <p:txBody>
          <a:bodyPr/>
          <a:lstStyle/>
          <a:p>
            <a:pPr>
              <a:defRPr/>
            </a:pPr>
            <a:fld id="{3C309E61-22B0-4E57-9A46-E2F346BA0DDE}" type="slidenum">
              <a:rPr lang="en-US" smtClean="0"/>
              <a:pPr>
                <a:defRPr/>
              </a:pPr>
              <a:t>46</a:t>
            </a:fld>
            <a:endParaRPr lang="en-US"/>
          </a:p>
        </p:txBody>
      </p:sp>
    </p:spTree>
    <p:extLst>
      <p:ext uri="{BB962C8B-B14F-4D97-AF65-F5344CB8AC3E}">
        <p14:creationId xmlns:p14="http://schemas.microsoft.com/office/powerpoint/2010/main" val="15422653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dirty="0" smtClean="0"/>
              <a:t>Supplies</a:t>
            </a:r>
          </a:p>
        </p:txBody>
      </p:sp>
      <p:sp>
        <p:nvSpPr>
          <p:cNvPr id="4813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fld id="{CAD98C91-2B3D-45AD-A72B-B07D4F9D3D61}" type="slidenum">
              <a:rPr lang="en-US" smtClean="0"/>
              <a:pPr/>
              <a:t>47</a:t>
            </a:fld>
            <a:endParaRPr lang="en-US" smtClean="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2476" y="1295400"/>
            <a:ext cx="4038600" cy="3110814"/>
          </a:xfrm>
          <a:prstGeom prst="rect">
            <a:avLst/>
          </a:prstGeom>
        </p:spPr>
      </p:pic>
      <p:sp>
        <p:nvSpPr>
          <p:cNvPr id="3" name="TextBox 2"/>
          <p:cNvSpPr txBox="1"/>
          <p:nvPr/>
        </p:nvSpPr>
        <p:spPr>
          <a:xfrm>
            <a:off x="1714107" y="4793528"/>
            <a:ext cx="5435338" cy="1348061"/>
          </a:xfrm>
          <a:prstGeom prst="rect">
            <a:avLst/>
          </a:prstGeom>
          <a:noFill/>
        </p:spPr>
        <p:txBody>
          <a:bodyPr wrap="square" rtlCol="0">
            <a:spAutoFit/>
          </a:bodyPr>
          <a:lstStyle/>
          <a:p>
            <a:pPr marL="285750" indent="-285750">
              <a:buFont typeface="Arial" pitchFamily="34" charset="0"/>
              <a:buChar char="•"/>
            </a:pPr>
            <a:r>
              <a:rPr lang="en-US" sz="2400" dirty="0" smtClean="0"/>
              <a:t>Review the excel Inventory list  </a:t>
            </a:r>
          </a:p>
          <a:p>
            <a:pPr marL="285750" indent="-285750">
              <a:buFont typeface="Arial" pitchFamily="34" charset="0"/>
              <a:buChar char="•"/>
            </a:pPr>
            <a:endParaRPr lang="en-US" sz="2400" dirty="0" smtClean="0"/>
          </a:p>
          <a:p>
            <a:pPr marL="285750" indent="-285750">
              <a:buFont typeface="Arial" pitchFamily="34" charset="0"/>
              <a:buChar char="•"/>
            </a:pPr>
            <a:r>
              <a:rPr lang="en-US" sz="2400" dirty="0" smtClean="0"/>
              <a:t>Contact LC if anything is required</a:t>
            </a:r>
            <a:endParaRPr lang="en-US" sz="2400" dirty="0"/>
          </a:p>
        </p:txBody>
      </p:sp>
      <p:sp>
        <p:nvSpPr>
          <p:cNvPr id="4" name="TextBox 3"/>
          <p:cNvSpPr txBox="1"/>
          <p:nvPr/>
        </p:nvSpPr>
        <p:spPr>
          <a:xfrm rot="20866346">
            <a:off x="3809661" y="3028074"/>
            <a:ext cx="521237" cy="230832"/>
          </a:xfrm>
          <a:prstGeom prst="rect">
            <a:avLst/>
          </a:prstGeom>
          <a:noFill/>
        </p:spPr>
        <p:txBody>
          <a:bodyPr wrap="square" rtlCol="0">
            <a:spAutoFit/>
          </a:bodyPr>
          <a:lstStyle/>
          <a:p>
            <a:r>
              <a:rPr lang="en-US" sz="800" dirty="0" smtClean="0">
                <a:solidFill>
                  <a:schemeClr val="tx1">
                    <a:lumMod val="75000"/>
                    <a:lumOff val="25000"/>
                  </a:schemeClr>
                </a:solidFill>
              </a:rPr>
              <a:t>Wayn</a:t>
            </a:r>
            <a:r>
              <a:rPr lang="en-US" sz="900" dirty="0" smtClean="0">
                <a:solidFill>
                  <a:schemeClr val="tx1">
                    <a:lumMod val="75000"/>
                    <a:lumOff val="25000"/>
                  </a:schemeClr>
                </a:solidFill>
              </a:rPr>
              <a:t>e</a:t>
            </a:r>
            <a:endParaRPr lang="en-US" sz="900" dirty="0">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z="4000" smtClean="0"/>
              <a:t>MTN Network Contacts</a:t>
            </a:r>
          </a:p>
        </p:txBody>
      </p:sp>
      <p:sp>
        <p:nvSpPr>
          <p:cNvPr id="44035" name="Rectangle 3"/>
          <p:cNvSpPr>
            <a:spLocks noGrp="1" noChangeArrowheads="1"/>
          </p:cNvSpPr>
          <p:nvPr>
            <p:ph type="body" idx="1"/>
          </p:nvPr>
        </p:nvSpPr>
        <p:spPr>
          <a:xfrm>
            <a:off x="1371600" y="1600200"/>
            <a:ext cx="7239000" cy="4191000"/>
          </a:xfrm>
        </p:spPr>
        <p:txBody>
          <a:bodyPr/>
          <a:lstStyle/>
          <a:p>
            <a:pPr lvl="1" eaLnBrk="1" hangingPunct="1">
              <a:lnSpc>
                <a:spcPct val="90000"/>
              </a:lnSpc>
              <a:buFont typeface="Symbol" pitchFamily="18" charset="2"/>
              <a:buChar char="¨"/>
              <a:defRPr/>
            </a:pPr>
            <a:r>
              <a:rPr lang="en-US" dirty="0" smtClean="0"/>
              <a:t>Wayne Hall 412-641-6956</a:t>
            </a:r>
          </a:p>
          <a:p>
            <a:pPr marL="457200" lvl="1" indent="0" eaLnBrk="1" hangingPunct="1">
              <a:lnSpc>
                <a:spcPct val="90000"/>
              </a:lnSpc>
              <a:buFontTx/>
              <a:buNone/>
              <a:defRPr/>
            </a:pPr>
            <a:r>
              <a:rPr lang="en-US" dirty="0" smtClean="0"/>
              <a:t>    </a:t>
            </a:r>
            <a:r>
              <a:rPr lang="en-US" dirty="0" smtClean="0">
                <a:hlinkClick r:id="rId3"/>
              </a:rPr>
              <a:t>hallwb@mwri.magee.edu</a:t>
            </a:r>
            <a:endParaRPr lang="en-US" dirty="0" smtClean="0"/>
          </a:p>
          <a:p>
            <a:pPr lvl="1" eaLnBrk="1" hangingPunct="1">
              <a:lnSpc>
                <a:spcPct val="90000"/>
              </a:lnSpc>
              <a:buFont typeface="Symbol" pitchFamily="18" charset="2"/>
              <a:buChar char="¨"/>
              <a:defRPr/>
            </a:pPr>
            <a:r>
              <a:rPr lang="en-US" dirty="0" smtClean="0"/>
              <a:t>Lorna Rabe </a:t>
            </a:r>
          </a:p>
          <a:p>
            <a:pPr lvl="1" eaLnBrk="1" hangingPunct="1">
              <a:lnSpc>
                <a:spcPct val="90000"/>
              </a:lnSpc>
              <a:buFont typeface="Symbol" pitchFamily="18" charset="2"/>
              <a:buChar char="¨"/>
              <a:defRPr/>
            </a:pPr>
            <a:r>
              <a:rPr lang="en-US" dirty="0" smtClean="0"/>
              <a:t>412-641-6041 </a:t>
            </a:r>
            <a:r>
              <a:rPr lang="en-US" dirty="0" smtClean="0">
                <a:hlinkClick r:id="rId4"/>
              </a:rPr>
              <a:t>lrabe@mwri.magee.edu</a:t>
            </a:r>
            <a:endParaRPr lang="en-US" dirty="0" smtClean="0"/>
          </a:p>
          <a:p>
            <a:pPr lvl="1" eaLnBrk="1" hangingPunct="1">
              <a:lnSpc>
                <a:spcPct val="90000"/>
              </a:lnSpc>
              <a:buFont typeface="Symbol" pitchFamily="18" charset="2"/>
              <a:buChar char="¨"/>
              <a:defRPr/>
            </a:pPr>
            <a:r>
              <a:rPr lang="en-US" dirty="0" smtClean="0"/>
              <a:t>May Beamer</a:t>
            </a:r>
          </a:p>
          <a:p>
            <a:pPr marL="857250" lvl="2" indent="0" eaLnBrk="1" hangingPunct="1">
              <a:lnSpc>
                <a:spcPct val="90000"/>
              </a:lnSpc>
              <a:buNone/>
              <a:defRPr/>
            </a:pPr>
            <a:r>
              <a:rPr lang="en-US" dirty="0" smtClean="0">
                <a:hlinkClick r:id="rId5"/>
              </a:rPr>
              <a:t>mbeamer@mwri.magee.edu</a:t>
            </a:r>
            <a:r>
              <a:rPr lang="en-US" dirty="0" smtClean="0"/>
              <a:t> </a:t>
            </a:r>
          </a:p>
          <a:p>
            <a:pPr lvl="1" eaLnBrk="1" hangingPunct="1">
              <a:lnSpc>
                <a:spcPct val="90000"/>
              </a:lnSpc>
              <a:buFont typeface="Symbol" pitchFamily="18" charset="2"/>
              <a:buChar char="¨"/>
              <a:defRPr/>
            </a:pPr>
            <a:r>
              <a:rPr lang="en-US" b="1" dirty="0" smtClean="0"/>
              <a:t>Stress Therapy </a:t>
            </a:r>
          </a:p>
          <a:p>
            <a:pPr lvl="2" eaLnBrk="1" hangingPunct="1">
              <a:lnSpc>
                <a:spcPct val="90000"/>
              </a:lnSpc>
              <a:buFont typeface="Symbol" pitchFamily="18" charset="2"/>
              <a:buNone/>
              <a:defRPr/>
            </a:pPr>
            <a:r>
              <a:rPr lang="en-US" dirty="0" err="1" smtClean="0">
                <a:hlinkClick r:id="rId6"/>
              </a:rPr>
              <a:t>Drink-shot-of-Fireball@works</a:t>
            </a:r>
            <a:r>
              <a:rPr lang="en-US" dirty="0" smtClean="0">
                <a:hlinkClick r:id="rId6"/>
              </a:rPr>
              <a:t> everytime.com</a:t>
            </a:r>
            <a:endParaRPr lang="en-US" dirty="0" smtClean="0"/>
          </a:p>
          <a:p>
            <a:pPr lvl="2" eaLnBrk="1" hangingPunct="1">
              <a:lnSpc>
                <a:spcPct val="90000"/>
              </a:lnSpc>
              <a:buFont typeface="Symbol" pitchFamily="18" charset="2"/>
              <a:buNone/>
              <a:defRPr/>
            </a:pPr>
            <a:endParaRPr lang="en-US" dirty="0" smtClean="0"/>
          </a:p>
          <a:p>
            <a:pPr lvl="1" eaLnBrk="1" hangingPunct="1">
              <a:lnSpc>
                <a:spcPct val="90000"/>
              </a:lnSpc>
              <a:buFont typeface="Symbol" pitchFamily="18" charset="2"/>
              <a:buNone/>
              <a:defRPr/>
            </a:pPr>
            <a:r>
              <a:rPr lang="en-US" dirty="0" smtClean="0"/>
              <a:t>	</a:t>
            </a:r>
          </a:p>
          <a:p>
            <a:pPr lvl="1" eaLnBrk="1" hangingPunct="1">
              <a:lnSpc>
                <a:spcPct val="90000"/>
              </a:lnSpc>
              <a:buFont typeface="Symbol" pitchFamily="18" charset="2"/>
              <a:buNone/>
              <a:defRPr/>
            </a:pPr>
            <a:endParaRPr lang="en-US" dirty="0" smtClean="0"/>
          </a:p>
          <a:p>
            <a:pPr eaLnBrk="1" hangingPunct="1">
              <a:lnSpc>
                <a:spcPct val="90000"/>
              </a:lnSpc>
              <a:buFontTx/>
              <a:buNone/>
              <a:defRPr/>
            </a:pPr>
            <a:endParaRPr lang="en-US" sz="3600" dirty="0" smtClean="0"/>
          </a:p>
        </p:txBody>
      </p:sp>
      <p:sp>
        <p:nvSpPr>
          <p:cNvPr id="5632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fld id="{7E5F2336-60D7-4DB9-9D96-84077A6A9666}" type="slidenum">
              <a:rPr lang="en-US" smtClean="0"/>
              <a:pPr/>
              <a:t>48</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44035">
                                            <p:txEl>
                                              <p:pRg st="6" end="6"/>
                                            </p:txEl>
                                          </p:spTgt>
                                        </p:tgtEl>
                                        <p:attrNameLst>
                                          <p:attrName>style.visibility</p:attrName>
                                        </p:attrNameLst>
                                      </p:cBhvr>
                                      <p:to>
                                        <p:strVal val="visible"/>
                                      </p:to>
                                    </p:set>
                                    <p:anim by="(-#ppt_w*2)" calcmode="lin" valueType="num">
                                      <p:cBhvr rctx="PPT">
                                        <p:cTn id="7" dur="500" autoRev="1" fill="hold">
                                          <p:stCondLst>
                                            <p:cond delay="0"/>
                                          </p:stCondLst>
                                        </p:cTn>
                                        <p:tgtEl>
                                          <p:spTgt spid="44035">
                                            <p:txEl>
                                              <p:pRg st="6" end="6"/>
                                            </p:txEl>
                                          </p:spTgt>
                                        </p:tgtEl>
                                        <p:attrNameLst>
                                          <p:attrName>ppt_w</p:attrName>
                                        </p:attrNameLst>
                                      </p:cBhvr>
                                    </p:anim>
                                    <p:anim by="(#ppt_w*0.50)" calcmode="lin" valueType="num">
                                      <p:cBhvr>
                                        <p:cTn id="8" dur="500" decel="50000" autoRev="1" fill="hold">
                                          <p:stCondLst>
                                            <p:cond delay="0"/>
                                          </p:stCondLst>
                                        </p:cTn>
                                        <p:tgtEl>
                                          <p:spTgt spid="44035">
                                            <p:txEl>
                                              <p:pRg st="6" end="6"/>
                                            </p:txEl>
                                          </p:spTgt>
                                        </p:tgtEl>
                                        <p:attrNameLst>
                                          <p:attrName>ppt_x</p:attrName>
                                        </p:attrNameLst>
                                      </p:cBhvr>
                                    </p:anim>
                                    <p:anim from="(-#ppt_h/2)" to="(#ppt_y)" calcmode="lin" valueType="num">
                                      <p:cBhvr>
                                        <p:cTn id="9" dur="1000" fill="hold">
                                          <p:stCondLst>
                                            <p:cond delay="0"/>
                                          </p:stCondLst>
                                        </p:cTn>
                                        <p:tgtEl>
                                          <p:spTgt spid="44035">
                                            <p:txEl>
                                              <p:pRg st="6" end="6"/>
                                            </p:txEl>
                                          </p:spTgt>
                                        </p:tgtEl>
                                        <p:attrNameLst>
                                          <p:attrName>ppt_y</p:attrName>
                                        </p:attrNameLst>
                                      </p:cBhvr>
                                    </p:anim>
                                    <p:animRot by="21600000">
                                      <p:cBhvr>
                                        <p:cTn id="10" dur="1000" fill="hold">
                                          <p:stCondLst>
                                            <p:cond delay="0"/>
                                          </p:stCondLst>
                                        </p:cTn>
                                        <p:tgtEl>
                                          <p:spTgt spid="44035">
                                            <p:txEl>
                                              <p:pRg st="6" end="6"/>
                                            </p:txEl>
                                          </p:spTgt>
                                        </p:tgtEl>
                                        <p:attrNameLst>
                                          <p:attrName>r</p:attrName>
                                        </p:attrNameLst>
                                      </p:cBhvr>
                                    </p:animRot>
                                  </p:childTnLst>
                                </p:cTn>
                              </p:par>
                            </p:childTnLst>
                          </p:cTn>
                        </p:par>
                        <p:par>
                          <p:cTn id="11" fill="hold">
                            <p:stCondLst>
                              <p:cond delay="2200"/>
                            </p:stCondLst>
                            <p:childTnLst>
                              <p:par>
                                <p:cTn id="12" presetID="26" presetClass="entr" presetSubtype="0" fill="hold" nodeType="afterEffect">
                                  <p:stCondLst>
                                    <p:cond delay="0"/>
                                  </p:stCondLst>
                                  <p:childTnLst>
                                    <p:set>
                                      <p:cBhvr>
                                        <p:cTn id="13" dur="1" fill="hold">
                                          <p:stCondLst>
                                            <p:cond delay="0"/>
                                          </p:stCondLst>
                                        </p:cTn>
                                        <p:tgtEl>
                                          <p:spTgt spid="44035">
                                            <p:txEl>
                                              <p:pRg st="7" end="7"/>
                                            </p:txEl>
                                          </p:spTgt>
                                        </p:tgtEl>
                                        <p:attrNameLst>
                                          <p:attrName>style.visibility</p:attrName>
                                        </p:attrNameLst>
                                      </p:cBhvr>
                                      <p:to>
                                        <p:strVal val="visible"/>
                                      </p:to>
                                    </p:set>
                                    <p:animEffect transition="in" filter="wipe(down)">
                                      <p:cBhvr>
                                        <p:cTn id="14" dur="580">
                                          <p:stCondLst>
                                            <p:cond delay="0"/>
                                          </p:stCondLst>
                                        </p:cTn>
                                        <p:tgtEl>
                                          <p:spTgt spid="44035">
                                            <p:txEl>
                                              <p:pRg st="7" end="7"/>
                                            </p:txEl>
                                          </p:spTgt>
                                        </p:tgtEl>
                                      </p:cBhvr>
                                    </p:animEffect>
                                    <p:anim calcmode="lin" valueType="num">
                                      <p:cBhvr>
                                        <p:cTn id="15" dur="1822" tmFilter="0,0; 0.14,0.36; 0.43,0.73; 0.71,0.91; 1.0,1.0">
                                          <p:stCondLst>
                                            <p:cond delay="0"/>
                                          </p:stCondLst>
                                        </p:cTn>
                                        <p:tgtEl>
                                          <p:spTgt spid="44035">
                                            <p:txEl>
                                              <p:pRg st="7" end="7"/>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4035">
                                            <p:txEl>
                                              <p:pRg st="7" end="7"/>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4035">
                                            <p:txEl>
                                              <p:pRg st="7" end="7"/>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4035">
                                            <p:txEl>
                                              <p:pRg st="7" end="7"/>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4035">
                                            <p:txEl>
                                              <p:pRg st="7" end="7"/>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44035">
                                            <p:txEl>
                                              <p:pRg st="7" end="7"/>
                                            </p:txEl>
                                          </p:spTgt>
                                        </p:tgtEl>
                                      </p:cBhvr>
                                      <p:to x="100000" y="60000"/>
                                    </p:animScale>
                                    <p:animScale>
                                      <p:cBhvr>
                                        <p:cTn id="21" dur="166" decel="50000">
                                          <p:stCondLst>
                                            <p:cond delay="676"/>
                                          </p:stCondLst>
                                        </p:cTn>
                                        <p:tgtEl>
                                          <p:spTgt spid="44035">
                                            <p:txEl>
                                              <p:pRg st="7" end="7"/>
                                            </p:txEl>
                                          </p:spTgt>
                                        </p:tgtEl>
                                      </p:cBhvr>
                                      <p:to x="100000" y="100000"/>
                                    </p:animScale>
                                    <p:animScale>
                                      <p:cBhvr>
                                        <p:cTn id="22" dur="26">
                                          <p:stCondLst>
                                            <p:cond delay="1312"/>
                                          </p:stCondLst>
                                        </p:cTn>
                                        <p:tgtEl>
                                          <p:spTgt spid="44035">
                                            <p:txEl>
                                              <p:pRg st="7" end="7"/>
                                            </p:txEl>
                                          </p:spTgt>
                                        </p:tgtEl>
                                      </p:cBhvr>
                                      <p:to x="100000" y="80000"/>
                                    </p:animScale>
                                    <p:animScale>
                                      <p:cBhvr>
                                        <p:cTn id="23" dur="166" decel="50000">
                                          <p:stCondLst>
                                            <p:cond delay="1338"/>
                                          </p:stCondLst>
                                        </p:cTn>
                                        <p:tgtEl>
                                          <p:spTgt spid="44035">
                                            <p:txEl>
                                              <p:pRg st="7" end="7"/>
                                            </p:txEl>
                                          </p:spTgt>
                                        </p:tgtEl>
                                      </p:cBhvr>
                                      <p:to x="100000" y="100000"/>
                                    </p:animScale>
                                    <p:animScale>
                                      <p:cBhvr>
                                        <p:cTn id="24" dur="26">
                                          <p:stCondLst>
                                            <p:cond delay="1642"/>
                                          </p:stCondLst>
                                        </p:cTn>
                                        <p:tgtEl>
                                          <p:spTgt spid="44035">
                                            <p:txEl>
                                              <p:pRg st="7" end="7"/>
                                            </p:txEl>
                                          </p:spTgt>
                                        </p:tgtEl>
                                      </p:cBhvr>
                                      <p:to x="100000" y="90000"/>
                                    </p:animScale>
                                    <p:animScale>
                                      <p:cBhvr>
                                        <p:cTn id="25" dur="166" decel="50000">
                                          <p:stCondLst>
                                            <p:cond delay="1668"/>
                                          </p:stCondLst>
                                        </p:cTn>
                                        <p:tgtEl>
                                          <p:spTgt spid="44035">
                                            <p:txEl>
                                              <p:pRg st="7" end="7"/>
                                            </p:txEl>
                                          </p:spTgt>
                                        </p:tgtEl>
                                      </p:cBhvr>
                                      <p:to x="100000" y="100000"/>
                                    </p:animScale>
                                    <p:animScale>
                                      <p:cBhvr>
                                        <p:cTn id="26" dur="26">
                                          <p:stCondLst>
                                            <p:cond delay="1808"/>
                                          </p:stCondLst>
                                        </p:cTn>
                                        <p:tgtEl>
                                          <p:spTgt spid="44035">
                                            <p:txEl>
                                              <p:pRg st="7" end="7"/>
                                            </p:txEl>
                                          </p:spTgt>
                                        </p:tgtEl>
                                      </p:cBhvr>
                                      <p:to x="100000" y="95000"/>
                                    </p:animScale>
                                    <p:animScale>
                                      <p:cBhvr>
                                        <p:cTn id="27" dur="166" decel="50000">
                                          <p:stCondLst>
                                            <p:cond delay="1834"/>
                                          </p:stCondLst>
                                        </p:cTn>
                                        <p:tgtEl>
                                          <p:spTgt spid="44035">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type="title"/>
          </p:nvPr>
        </p:nvSpPr>
        <p:spPr>
          <a:xfrm>
            <a:off x="466725" y="122238"/>
            <a:ext cx="8229600" cy="944562"/>
          </a:xfrm>
        </p:spPr>
        <p:txBody>
          <a:bodyPr/>
          <a:lstStyle/>
          <a:p>
            <a:pPr eaLnBrk="1" hangingPunct="1"/>
            <a:r>
              <a:rPr lang="en-US" dirty="0" smtClean="0">
                <a:latin typeface="Cuckoo" pitchFamily="2" charset="0"/>
              </a:rPr>
              <a:t>Pittsburgh like 2 weeks ago…</a:t>
            </a:r>
          </a:p>
        </p:txBody>
      </p:sp>
      <p:sp>
        <p:nvSpPr>
          <p:cNvPr id="57348"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fld id="{639FDE4F-C4D6-4AC3-B279-D3503006CC2D}" type="slidenum">
              <a:rPr lang="en-US" smtClean="0"/>
              <a:pPr/>
              <a:t>49</a:t>
            </a:fld>
            <a:endParaRPr lang="en-US"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066799"/>
            <a:ext cx="8153400" cy="468183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228600"/>
            <a:ext cx="6096000" cy="563563"/>
          </a:xfrm>
        </p:spPr>
        <p:txBody>
          <a:bodyPr/>
          <a:lstStyle/>
          <a:p>
            <a:pPr algn="l" eaLnBrk="1" hangingPunct="1"/>
            <a:r>
              <a:rPr lang="en-US" sz="3200" b="1" dirty="0" smtClean="0"/>
              <a:t>9.2 Specimen Labeling </a:t>
            </a:r>
          </a:p>
        </p:txBody>
      </p:sp>
      <p:sp>
        <p:nvSpPr>
          <p:cNvPr id="11267" name="Rectangle 3"/>
          <p:cNvSpPr>
            <a:spLocks noGrp="1" noChangeArrowheads="1"/>
          </p:cNvSpPr>
          <p:nvPr>
            <p:ph type="body" idx="1"/>
          </p:nvPr>
        </p:nvSpPr>
        <p:spPr>
          <a:xfrm>
            <a:off x="228600" y="1447800"/>
            <a:ext cx="8763000" cy="4114800"/>
          </a:xfrm>
        </p:spPr>
        <p:txBody>
          <a:bodyPr>
            <a:normAutofit lnSpcReduction="10000"/>
          </a:bodyPr>
          <a:lstStyle/>
          <a:p>
            <a:pPr eaLnBrk="1" hangingPunct="1">
              <a:lnSpc>
                <a:spcPct val="90000"/>
              </a:lnSpc>
              <a:buFont typeface="Wingdings 3" pitchFamily="18" charset="2"/>
              <a:buChar char="Ê"/>
            </a:pPr>
            <a:r>
              <a:rPr lang="en-US" sz="2800" dirty="0" smtClean="0"/>
              <a:t>All specimen containers are labeled with SCHARP-provided Participant ID (</a:t>
            </a:r>
            <a:r>
              <a:rPr lang="en-US" sz="2800" b="1" dirty="0" smtClean="0"/>
              <a:t>PTID</a:t>
            </a:r>
            <a:r>
              <a:rPr lang="en-US" sz="2800" dirty="0" smtClean="0"/>
              <a:t>) label. </a:t>
            </a:r>
          </a:p>
          <a:p>
            <a:pPr eaLnBrk="1" hangingPunct="1">
              <a:lnSpc>
                <a:spcPct val="90000"/>
              </a:lnSpc>
              <a:buFont typeface="Wingdings 3" pitchFamily="18" charset="2"/>
              <a:buChar char="Ê"/>
            </a:pPr>
            <a:endParaRPr lang="en-US" sz="2800" dirty="0" smtClean="0"/>
          </a:p>
          <a:p>
            <a:pPr eaLnBrk="1" hangingPunct="1">
              <a:lnSpc>
                <a:spcPct val="90000"/>
              </a:lnSpc>
              <a:buFont typeface="Wingdings 3" pitchFamily="18" charset="2"/>
              <a:buChar char="Ê"/>
            </a:pPr>
            <a:r>
              <a:rPr lang="en-US" sz="2800" dirty="0" smtClean="0"/>
              <a:t>All sample containers must have a </a:t>
            </a:r>
            <a:r>
              <a:rPr lang="en-US" sz="2800" b="1" dirty="0" smtClean="0"/>
              <a:t>Collection date and Visit code.</a:t>
            </a:r>
          </a:p>
          <a:p>
            <a:pPr eaLnBrk="1" hangingPunct="1">
              <a:lnSpc>
                <a:spcPct val="90000"/>
              </a:lnSpc>
              <a:buFont typeface="Wingdings 3" pitchFamily="18" charset="2"/>
              <a:buChar char="Ê"/>
            </a:pPr>
            <a:endParaRPr lang="en-US" sz="2800" dirty="0" smtClean="0"/>
          </a:p>
          <a:p>
            <a:pPr eaLnBrk="1" hangingPunct="1">
              <a:lnSpc>
                <a:spcPct val="90000"/>
              </a:lnSpc>
              <a:buFont typeface="Wingdings 3" pitchFamily="18" charset="2"/>
              <a:buChar char="Ê"/>
            </a:pPr>
            <a:r>
              <a:rPr lang="en-US" sz="2800" dirty="0" smtClean="0"/>
              <a:t>Do not exceed specimen volumes as described in the informed consent.</a:t>
            </a:r>
          </a:p>
          <a:p>
            <a:pPr eaLnBrk="1" hangingPunct="1">
              <a:lnSpc>
                <a:spcPct val="90000"/>
              </a:lnSpc>
              <a:buFont typeface="Wingdings 3" pitchFamily="18" charset="2"/>
              <a:buChar char="Ê"/>
            </a:pPr>
            <a:endParaRPr lang="en-US" sz="2800" dirty="0" smtClean="0"/>
          </a:p>
          <a:p>
            <a:pPr eaLnBrk="1" hangingPunct="1">
              <a:lnSpc>
                <a:spcPct val="90000"/>
              </a:lnSpc>
              <a:buFont typeface="Wingdings 3" pitchFamily="18" charset="2"/>
              <a:buChar char="Ê"/>
            </a:pPr>
            <a:r>
              <a:rPr lang="en-US" sz="2800" dirty="0" smtClean="0"/>
              <a:t>If information</a:t>
            </a:r>
            <a:r>
              <a:rPr lang="en-US" sz="2800" dirty="0"/>
              <a:t> </a:t>
            </a:r>
            <a:r>
              <a:rPr lang="en-US" sz="2800" dirty="0" smtClean="0"/>
              <a:t>is handwritten, use indelible ink. </a:t>
            </a:r>
            <a:endParaRPr lang="en-US" sz="2800" dirty="0" smtClean="0">
              <a:solidFill>
                <a:srgbClr val="C00000"/>
              </a:solidFill>
            </a:endParaRPr>
          </a:p>
          <a:p>
            <a:pPr marL="0" indent="0" eaLnBrk="1" hangingPunct="1">
              <a:lnSpc>
                <a:spcPct val="90000"/>
              </a:lnSpc>
              <a:buNone/>
            </a:pPr>
            <a:endParaRPr lang="en-US" sz="2800" dirty="0" smtClean="0"/>
          </a:p>
          <a:p>
            <a:pPr marL="0" indent="0" eaLnBrk="1" hangingPunct="1">
              <a:lnSpc>
                <a:spcPct val="90000"/>
              </a:lnSpc>
              <a:buNone/>
            </a:pPr>
            <a:endParaRPr lang="en-US" sz="2800" i="1" dirty="0" smtClean="0"/>
          </a:p>
        </p:txBody>
      </p:sp>
      <p:sp>
        <p:nvSpPr>
          <p:cNvPr id="6" name="Slide Number Placeholder 2"/>
          <p:cNvSpPr>
            <a:spLocks noGrp="1"/>
          </p:cNvSpPr>
          <p:nvPr>
            <p:ph type="sldNum" sz="quarter" idx="12"/>
          </p:nvPr>
        </p:nvSpPr>
        <p:spPr>
          <a:xfrm>
            <a:off x="8305800" y="6245225"/>
            <a:ext cx="381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fld id="{1C4ADCE0-C15F-4BCE-AD09-55E4CD33FD3C}" type="slidenum">
              <a:rPr lang="en-US" smtClean="0"/>
              <a:pPr/>
              <a:t>5</a:t>
            </a:fld>
            <a:endParaRPr 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8069" b="13716"/>
          <a:stretch/>
        </p:blipFill>
        <p:spPr>
          <a:xfrm>
            <a:off x="533400" y="1029106"/>
            <a:ext cx="8196943" cy="4808335"/>
          </a:xfrm>
          <a:prstGeom prst="rect">
            <a:avLst/>
          </a:prstGeom>
        </p:spPr>
      </p:pic>
      <p:sp>
        <p:nvSpPr>
          <p:cNvPr id="2" name="Title 1"/>
          <p:cNvSpPr>
            <a:spLocks noGrp="1"/>
          </p:cNvSpPr>
          <p:nvPr>
            <p:ph type="title"/>
          </p:nvPr>
        </p:nvSpPr>
        <p:spPr>
          <a:xfrm>
            <a:off x="2345191" y="0"/>
            <a:ext cx="4419600" cy="1143000"/>
          </a:xfrm>
        </p:spPr>
        <p:txBody>
          <a:bodyPr/>
          <a:lstStyle/>
          <a:p>
            <a:pPr eaLnBrk="1" hangingPunct="1"/>
            <a:r>
              <a:rPr lang="en-US" dirty="0" smtClean="0">
                <a:latin typeface="Cuckoo" pitchFamily="2" charset="0"/>
              </a:rPr>
              <a:t>Today</a:t>
            </a:r>
            <a:endParaRPr lang="en-US" dirty="0">
              <a:latin typeface="Cuckoo" pitchFamily="2" charset="0"/>
            </a:endParaRPr>
          </a:p>
        </p:txBody>
      </p:sp>
      <p:sp>
        <p:nvSpPr>
          <p:cNvPr id="3" name="Slide Number Placeholder 2"/>
          <p:cNvSpPr>
            <a:spLocks noGrp="1"/>
          </p:cNvSpPr>
          <p:nvPr>
            <p:ph type="sldNum" sz="quarter" idx="12"/>
          </p:nvPr>
        </p:nvSpPr>
        <p:spPr/>
        <p:txBody>
          <a:bodyPr/>
          <a:lstStyle/>
          <a:p>
            <a:pPr>
              <a:defRPr/>
            </a:pPr>
            <a:fld id="{6081DF68-2793-4666-9DD5-5010DDAEFE61}" type="slidenum">
              <a:rPr lang="en-US" smtClean="0"/>
              <a:pPr>
                <a:defRPr/>
              </a:pPr>
              <a:t>50</a:t>
            </a:fld>
            <a:endParaRPr lang="en-US"/>
          </a:p>
        </p:txBody>
      </p:sp>
      <p:sp>
        <p:nvSpPr>
          <p:cNvPr id="5" name="Rectangle 4"/>
          <p:cNvSpPr txBox="1">
            <a:spLocks noChangeArrowheads="1"/>
          </p:cNvSpPr>
          <p:nvPr/>
        </p:nvSpPr>
        <p:spPr bwMode="auto">
          <a:xfrm>
            <a:off x="2268991" y="5837441"/>
            <a:ext cx="49530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kern="0" dirty="0" smtClean="0">
                <a:latin typeface="Cuckoo" pitchFamily="2" charset="0"/>
              </a:rPr>
              <a:t>Questions?</a:t>
            </a:r>
          </a:p>
        </p:txBody>
      </p:sp>
    </p:spTree>
    <p:extLst>
      <p:ext uri="{BB962C8B-B14F-4D97-AF65-F5344CB8AC3E}">
        <p14:creationId xmlns:p14="http://schemas.microsoft.com/office/powerpoint/2010/main" val="3033799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152400"/>
            <a:ext cx="5334000" cy="808038"/>
          </a:xfrm>
        </p:spPr>
        <p:txBody>
          <a:bodyPr/>
          <a:lstStyle/>
          <a:p>
            <a:pPr algn="l" eaLnBrk="1" hangingPunct="1"/>
            <a:r>
              <a:rPr lang="en-US" sz="3200" b="1" dirty="0" smtClean="0"/>
              <a:t>9.3 Special Circumstances</a:t>
            </a:r>
            <a:endParaRPr lang="en-US" sz="3200" b="1" i="1" dirty="0" smtClean="0"/>
          </a:p>
        </p:txBody>
      </p:sp>
      <p:sp>
        <p:nvSpPr>
          <p:cNvPr id="12291" name="Rectangle 3"/>
          <p:cNvSpPr>
            <a:spLocks noGrp="1" noChangeArrowheads="1"/>
          </p:cNvSpPr>
          <p:nvPr>
            <p:ph type="body" idx="1"/>
          </p:nvPr>
        </p:nvSpPr>
        <p:spPr>
          <a:xfrm>
            <a:off x="457200" y="1219200"/>
            <a:ext cx="8229600" cy="5257800"/>
          </a:xfrm>
        </p:spPr>
        <p:txBody>
          <a:bodyPr/>
          <a:lstStyle/>
          <a:p>
            <a:pPr eaLnBrk="1" hangingPunct="1">
              <a:lnSpc>
                <a:spcPct val="90000"/>
              </a:lnSpc>
              <a:buFont typeface="Wingdings" pitchFamily="2" charset="2"/>
              <a:buChar char="Ø"/>
            </a:pPr>
            <a:r>
              <a:rPr lang="en-US" sz="2800" dirty="0" smtClean="0"/>
              <a:t>A specimen will be recollected </a:t>
            </a:r>
            <a:r>
              <a:rPr lang="en-US" sz="2800" dirty="0"/>
              <a:t>if samples cannot be </a:t>
            </a:r>
            <a:r>
              <a:rPr lang="en-US" sz="2800" dirty="0" smtClean="0"/>
              <a:t>tested (Ex. Purple Top broke on transit to the lab). </a:t>
            </a:r>
          </a:p>
          <a:p>
            <a:pPr marL="0" indent="0" eaLnBrk="1" hangingPunct="1">
              <a:lnSpc>
                <a:spcPct val="90000"/>
              </a:lnSpc>
              <a:buNone/>
            </a:pPr>
            <a:endParaRPr lang="en-US" sz="2800" dirty="0" smtClean="0"/>
          </a:p>
          <a:p>
            <a:pPr marL="0" indent="0" eaLnBrk="1" hangingPunct="1">
              <a:lnSpc>
                <a:spcPct val="90000"/>
              </a:lnSpc>
              <a:buNone/>
            </a:pPr>
            <a:endParaRPr lang="en-US" sz="2800" dirty="0" smtClean="0"/>
          </a:p>
          <a:p>
            <a:pPr lvl="0" eaLnBrk="1" hangingPunct="1">
              <a:lnSpc>
                <a:spcPct val="90000"/>
              </a:lnSpc>
              <a:buFont typeface="Wingdings" pitchFamily="2" charset="2"/>
              <a:buChar char="Ø"/>
              <a:defRPr/>
            </a:pPr>
            <a:r>
              <a:rPr lang="en-US" sz="2800" dirty="0" smtClean="0"/>
              <a:t>A </a:t>
            </a:r>
            <a:r>
              <a:rPr lang="en-US" sz="2800" dirty="0"/>
              <a:t>protocol deviation (PD) form may be required in cases when additional specimens are recollected either due to a laboratory or clinic </a:t>
            </a:r>
            <a:r>
              <a:rPr lang="en-US" sz="2800" dirty="0" smtClean="0"/>
              <a:t>error. </a:t>
            </a:r>
          </a:p>
          <a:p>
            <a:pPr marL="0" lvl="0" indent="0" eaLnBrk="1" hangingPunct="1">
              <a:lnSpc>
                <a:spcPct val="90000"/>
              </a:lnSpc>
              <a:buNone/>
              <a:defRPr/>
            </a:pPr>
            <a:endParaRPr lang="en-US" sz="2800" dirty="0"/>
          </a:p>
          <a:p>
            <a:pPr marL="0" indent="0" eaLnBrk="1" hangingPunct="1">
              <a:lnSpc>
                <a:spcPct val="90000"/>
              </a:lnSpc>
              <a:buNone/>
            </a:pPr>
            <a:endParaRPr lang="en-US" sz="2800" dirty="0" smtClean="0"/>
          </a:p>
          <a:p>
            <a:pPr eaLnBrk="1" hangingPunct="1">
              <a:lnSpc>
                <a:spcPct val="90000"/>
              </a:lnSpc>
            </a:pPr>
            <a:endParaRPr lang="en-US" sz="2800" dirty="0" smtClean="0"/>
          </a:p>
        </p:txBody>
      </p:sp>
      <p:sp>
        <p:nvSpPr>
          <p:cNvPr id="1229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fld id="{F12C9F5A-1AC2-4250-9007-C92AB035B839}" type="slidenum">
              <a:rPr lang="en-US" smtClean="0"/>
              <a:pPr/>
              <a:t>6</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5867400" cy="639762"/>
          </a:xfrm>
        </p:spPr>
        <p:txBody>
          <a:bodyPr/>
          <a:lstStyle/>
          <a:p>
            <a:pPr algn="l"/>
            <a:r>
              <a:rPr lang="en-US" sz="3200" b="1" dirty="0" smtClean="0"/>
              <a:t>9.4 Use </a:t>
            </a:r>
            <a:r>
              <a:rPr lang="en-US" sz="3200" b="1" dirty="0"/>
              <a:t>of </a:t>
            </a:r>
            <a:r>
              <a:rPr lang="en-US" sz="3200" b="1" dirty="0" smtClean="0"/>
              <a:t>LDMS</a:t>
            </a:r>
            <a:endParaRPr lang="en-US" sz="3200" b="1" dirty="0">
              <a:solidFill>
                <a:srgbClr val="FF0000"/>
              </a:solidFill>
            </a:endParaRPr>
          </a:p>
        </p:txBody>
      </p:sp>
      <p:sp>
        <p:nvSpPr>
          <p:cNvPr id="3" name="Content Placeholder 2"/>
          <p:cNvSpPr>
            <a:spLocks noGrp="1"/>
          </p:cNvSpPr>
          <p:nvPr>
            <p:ph idx="1"/>
          </p:nvPr>
        </p:nvSpPr>
        <p:spPr>
          <a:xfrm>
            <a:off x="228600" y="1295400"/>
            <a:ext cx="8686800" cy="4724400"/>
          </a:xfrm>
        </p:spPr>
        <p:txBody>
          <a:bodyPr/>
          <a:lstStyle/>
          <a:p>
            <a:r>
              <a:rPr lang="en-US" sz="2400" dirty="0" smtClean="0"/>
              <a:t>Laboratory </a:t>
            </a:r>
            <a:r>
              <a:rPr lang="en-US" sz="2400" dirty="0"/>
              <a:t>Data and Management System (LDMS</a:t>
            </a:r>
            <a:r>
              <a:rPr lang="en-US" sz="2400" dirty="0" smtClean="0"/>
              <a:t>)</a:t>
            </a:r>
          </a:p>
          <a:p>
            <a:endParaRPr lang="en-US" sz="2400" dirty="0" smtClean="0"/>
          </a:p>
          <a:p>
            <a:r>
              <a:rPr lang="en-US" sz="2400" dirty="0"/>
              <a:t>All sites will be required to maintain the current </a:t>
            </a:r>
            <a:r>
              <a:rPr lang="en-US" sz="2400" dirty="0" smtClean="0"/>
              <a:t>version</a:t>
            </a:r>
          </a:p>
          <a:p>
            <a:pPr marL="0" indent="0">
              <a:buNone/>
            </a:pPr>
            <a:r>
              <a:rPr lang="en-US" sz="2400" dirty="0" smtClean="0"/>
              <a:t> </a:t>
            </a:r>
          </a:p>
          <a:p>
            <a:r>
              <a:rPr lang="en-US" sz="2400" dirty="0" smtClean="0"/>
              <a:t>Each </a:t>
            </a:r>
            <a:r>
              <a:rPr lang="en-US" sz="2400" dirty="0"/>
              <a:t>site must export its LDMS data to Frontier Science (FSTRF) on a weekly basis</a:t>
            </a:r>
            <a:r>
              <a:rPr lang="en-US" sz="2400" dirty="0" smtClean="0"/>
              <a:t>.</a:t>
            </a:r>
          </a:p>
          <a:p>
            <a:endParaRPr lang="en-US" sz="2400" dirty="0" smtClean="0"/>
          </a:p>
          <a:p>
            <a:r>
              <a:rPr lang="en-US" sz="2400" dirty="0" smtClean="0"/>
              <a:t>Record all weights on the LDMS</a:t>
            </a:r>
            <a:r>
              <a:rPr lang="en-US" sz="2400" dirty="0" smtClean="0">
                <a:solidFill>
                  <a:srgbClr val="FF0000"/>
                </a:solidFill>
              </a:rPr>
              <a:t> </a:t>
            </a:r>
            <a:r>
              <a:rPr lang="en-US" sz="2400" dirty="0" smtClean="0"/>
              <a:t>tracking sheet and excel data worksheet (supplied by LC). </a:t>
            </a:r>
          </a:p>
          <a:p>
            <a:pPr lvl="1"/>
            <a:r>
              <a:rPr lang="en-US" sz="2000" dirty="0" smtClean="0">
                <a:solidFill>
                  <a:srgbClr val="0000FF"/>
                </a:solidFill>
              </a:rPr>
              <a:t>Processing lab will use the excel worksheet to calculate the Net weight to be placed into the LDMS data program.</a:t>
            </a:r>
          </a:p>
        </p:txBody>
      </p:sp>
      <p:sp>
        <p:nvSpPr>
          <p:cNvPr id="4" name="Slide Number Placeholder 3"/>
          <p:cNvSpPr>
            <a:spLocks noGrp="1"/>
          </p:cNvSpPr>
          <p:nvPr>
            <p:ph type="sldNum" sz="quarter" idx="12"/>
          </p:nvPr>
        </p:nvSpPr>
        <p:spPr/>
        <p:txBody>
          <a:bodyPr/>
          <a:lstStyle/>
          <a:p>
            <a:pPr>
              <a:defRPr/>
            </a:pPr>
            <a:fld id="{3C309E61-22B0-4E57-9A46-E2F346BA0DDE}" type="slidenum">
              <a:rPr lang="en-US" smtClean="0"/>
              <a:pPr>
                <a:defRPr/>
              </a:pPr>
              <a:t>7</a:t>
            </a:fld>
            <a:endParaRPr lang="en-US"/>
          </a:p>
        </p:txBody>
      </p:sp>
    </p:spTree>
    <p:extLst>
      <p:ext uri="{BB962C8B-B14F-4D97-AF65-F5344CB8AC3E}">
        <p14:creationId xmlns:p14="http://schemas.microsoft.com/office/powerpoint/2010/main" val="35610077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1447800"/>
          </a:xfrm>
        </p:spPr>
        <p:txBody>
          <a:bodyPr/>
          <a:lstStyle/>
          <a:p>
            <a:pPr marL="0" indent="0">
              <a:buNone/>
            </a:pPr>
            <a:r>
              <a:rPr lang="en-US" sz="3100" b="1" dirty="0" smtClean="0"/>
              <a:t>Table 9-4: LDMS Specimen Management Guide</a:t>
            </a:r>
          </a:p>
          <a:p>
            <a:pPr lvl="1" eaLnBrk="1" hangingPunct="1">
              <a:lnSpc>
                <a:spcPct val="90000"/>
              </a:lnSpc>
              <a:buFont typeface="Wingdings 3" pitchFamily="18" charset="2"/>
              <a:buChar char="Ê"/>
            </a:pPr>
            <a:r>
              <a:rPr lang="en-US" dirty="0" smtClean="0">
                <a:solidFill>
                  <a:schemeClr val="accent2"/>
                </a:solidFill>
              </a:rPr>
              <a:t>Is a good quick reference for codes &amp; sample processing information</a:t>
            </a:r>
          </a:p>
          <a:p>
            <a:pPr marL="0" indent="0">
              <a:buNone/>
            </a:pPr>
            <a:endParaRPr lang="en-US" dirty="0" smtClean="0"/>
          </a:p>
        </p:txBody>
      </p:sp>
      <p:sp>
        <p:nvSpPr>
          <p:cNvPr id="4" name="Slide Number Placeholder 3"/>
          <p:cNvSpPr>
            <a:spLocks noGrp="1"/>
          </p:cNvSpPr>
          <p:nvPr>
            <p:ph type="sldNum" sz="quarter" idx="12"/>
          </p:nvPr>
        </p:nvSpPr>
        <p:spPr/>
        <p:txBody>
          <a:bodyPr/>
          <a:lstStyle/>
          <a:p>
            <a:pPr>
              <a:defRPr/>
            </a:pPr>
            <a:fld id="{3C309E61-22B0-4E57-9A46-E2F346BA0DDE}" type="slidenum">
              <a:rPr lang="en-US" smtClean="0"/>
              <a:pPr>
                <a:defRPr/>
              </a:pPr>
              <a:t>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134348170"/>
              </p:ext>
            </p:extLst>
          </p:nvPr>
        </p:nvGraphicFramePr>
        <p:xfrm>
          <a:off x="457200" y="2133600"/>
          <a:ext cx="8229600" cy="2062322"/>
        </p:xfrm>
        <a:graphic>
          <a:graphicData uri="http://schemas.openxmlformats.org/drawingml/2006/table">
            <a:tbl>
              <a:tblPr/>
              <a:tblGrid>
                <a:gridCol w="1046581"/>
                <a:gridCol w="907641"/>
                <a:gridCol w="1045759"/>
                <a:gridCol w="1052337"/>
                <a:gridCol w="1109064"/>
                <a:gridCol w="848446"/>
                <a:gridCol w="358452"/>
                <a:gridCol w="1861320"/>
              </a:tblGrid>
              <a:tr h="730849">
                <a:tc>
                  <a:txBody>
                    <a:bodyPr/>
                    <a:lstStyle/>
                    <a:p>
                      <a:pPr marL="0" marR="0" algn="l">
                        <a:lnSpc>
                          <a:spcPts val="1200"/>
                        </a:lnSpc>
                        <a:spcBef>
                          <a:spcPts val="0"/>
                        </a:spcBef>
                        <a:spcAft>
                          <a:spcPts val="0"/>
                        </a:spcAft>
                      </a:pPr>
                      <a:r>
                        <a:rPr lang="en-US" sz="900" b="1" dirty="0">
                          <a:solidFill>
                            <a:srgbClr val="000000"/>
                          </a:solidFill>
                          <a:effectLst/>
                          <a:latin typeface="Arial"/>
                          <a:ea typeface="Times New Roman"/>
                        </a:rPr>
                        <a:t>Test</a:t>
                      </a:r>
                      <a:endParaRPr lang="en-US" sz="800" dirty="0">
                        <a:solidFill>
                          <a:srgbClr val="000000"/>
                        </a:solidFill>
                        <a:effectLst/>
                        <a:latin typeface="Times New Roman"/>
                        <a:ea typeface="Times New Roman"/>
                      </a:endParaRPr>
                    </a:p>
                  </a:txBody>
                  <a:tcPr marL="23962" marR="23962" marT="71887" marB="3594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30">
                      <a:fgClr>
                        <a:srgbClr val="FFFF00"/>
                      </a:fgClr>
                      <a:bgClr>
                        <a:srgbClr val="FFFFCA"/>
                      </a:bgClr>
                    </a:pattFill>
                  </a:tcPr>
                </a:tc>
                <a:tc>
                  <a:txBody>
                    <a:bodyPr/>
                    <a:lstStyle/>
                    <a:p>
                      <a:pPr marL="0" marR="0" algn="ctr">
                        <a:lnSpc>
                          <a:spcPts val="1200"/>
                        </a:lnSpc>
                        <a:spcBef>
                          <a:spcPts val="0"/>
                        </a:spcBef>
                        <a:spcAft>
                          <a:spcPts val="0"/>
                        </a:spcAft>
                      </a:pPr>
                      <a:r>
                        <a:rPr lang="en-US" sz="900" b="1" dirty="0">
                          <a:solidFill>
                            <a:srgbClr val="000000"/>
                          </a:solidFill>
                          <a:effectLst/>
                          <a:latin typeface="Arial"/>
                          <a:ea typeface="Times New Roman"/>
                        </a:rPr>
                        <a:t>PRIMARY</a:t>
                      </a:r>
                      <a:endParaRPr lang="en-US" sz="800" dirty="0">
                        <a:solidFill>
                          <a:srgbClr val="000000"/>
                        </a:solidFill>
                        <a:effectLst/>
                        <a:latin typeface="Times New Roman"/>
                        <a:ea typeface="Times New Roman"/>
                      </a:endParaRPr>
                    </a:p>
                    <a:p>
                      <a:pPr marL="0" marR="0" algn="ctr">
                        <a:lnSpc>
                          <a:spcPts val="1200"/>
                        </a:lnSpc>
                        <a:spcBef>
                          <a:spcPts val="0"/>
                        </a:spcBef>
                        <a:spcAft>
                          <a:spcPts val="0"/>
                        </a:spcAft>
                      </a:pPr>
                      <a:r>
                        <a:rPr lang="en-US" sz="900" b="1" dirty="0">
                          <a:solidFill>
                            <a:srgbClr val="000000"/>
                          </a:solidFill>
                          <a:effectLst/>
                          <a:latin typeface="Arial"/>
                          <a:ea typeface="Times New Roman"/>
                        </a:rPr>
                        <a:t>SPECIMEN</a:t>
                      </a:r>
                      <a:endParaRPr lang="en-US" sz="800" dirty="0">
                        <a:solidFill>
                          <a:srgbClr val="000000"/>
                        </a:solidFill>
                        <a:effectLst/>
                        <a:latin typeface="Times New Roman"/>
                        <a:ea typeface="Times New Roman"/>
                      </a:endParaRPr>
                    </a:p>
                  </a:txBody>
                  <a:tcPr marL="23962" marR="23962" marT="71887" marB="3594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30">
                      <a:fgClr>
                        <a:srgbClr val="FFFF00"/>
                      </a:fgClr>
                      <a:bgClr>
                        <a:srgbClr val="FFFFCA"/>
                      </a:bgClr>
                    </a:pattFill>
                  </a:tcPr>
                </a:tc>
                <a:tc>
                  <a:txBody>
                    <a:bodyPr/>
                    <a:lstStyle/>
                    <a:p>
                      <a:pPr marL="0" marR="0" algn="ctr">
                        <a:lnSpc>
                          <a:spcPts val="1200"/>
                        </a:lnSpc>
                        <a:spcBef>
                          <a:spcPts val="0"/>
                        </a:spcBef>
                        <a:spcAft>
                          <a:spcPts val="0"/>
                        </a:spcAft>
                      </a:pPr>
                      <a:r>
                        <a:rPr lang="en-US" sz="900" b="1">
                          <a:solidFill>
                            <a:srgbClr val="000000"/>
                          </a:solidFill>
                          <a:effectLst/>
                          <a:latin typeface="Arial"/>
                          <a:ea typeface="Times New Roman"/>
                        </a:rPr>
                        <a:t>PRIMARY</a:t>
                      </a:r>
                      <a:endParaRPr lang="en-US" sz="800">
                        <a:solidFill>
                          <a:srgbClr val="000000"/>
                        </a:solidFill>
                        <a:effectLst/>
                        <a:latin typeface="Times New Roman"/>
                        <a:ea typeface="Times New Roman"/>
                      </a:endParaRPr>
                    </a:p>
                    <a:p>
                      <a:pPr marL="0" marR="0" algn="ctr">
                        <a:lnSpc>
                          <a:spcPts val="1200"/>
                        </a:lnSpc>
                        <a:spcBef>
                          <a:spcPts val="0"/>
                        </a:spcBef>
                        <a:spcAft>
                          <a:spcPts val="0"/>
                        </a:spcAft>
                      </a:pPr>
                      <a:r>
                        <a:rPr lang="en-US" sz="900" b="1">
                          <a:solidFill>
                            <a:srgbClr val="000000"/>
                          </a:solidFill>
                          <a:effectLst/>
                          <a:latin typeface="Arial"/>
                          <a:ea typeface="Times New Roman"/>
                        </a:rPr>
                        <a:t>ADDITIVE</a:t>
                      </a:r>
                      <a:endParaRPr lang="en-US" sz="800">
                        <a:solidFill>
                          <a:srgbClr val="000000"/>
                        </a:solidFill>
                        <a:effectLst/>
                        <a:latin typeface="Times New Roman"/>
                        <a:ea typeface="Times New Roman"/>
                      </a:endParaRPr>
                    </a:p>
                  </a:txBody>
                  <a:tcPr marL="23962" marR="23962" marT="71887" marB="3594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30">
                      <a:fgClr>
                        <a:srgbClr val="FFFF00"/>
                      </a:fgClr>
                      <a:bgClr>
                        <a:srgbClr val="FFFFCA"/>
                      </a:bgClr>
                    </a:pattFill>
                  </a:tcPr>
                </a:tc>
                <a:tc>
                  <a:txBody>
                    <a:bodyPr/>
                    <a:lstStyle/>
                    <a:p>
                      <a:pPr marL="0" marR="0" algn="ctr">
                        <a:lnSpc>
                          <a:spcPts val="1200"/>
                        </a:lnSpc>
                        <a:spcBef>
                          <a:spcPts val="0"/>
                        </a:spcBef>
                        <a:spcAft>
                          <a:spcPts val="0"/>
                        </a:spcAft>
                      </a:pPr>
                      <a:r>
                        <a:rPr lang="en-US" sz="900" b="1">
                          <a:solidFill>
                            <a:srgbClr val="000000"/>
                          </a:solidFill>
                          <a:effectLst/>
                          <a:latin typeface="Arial"/>
                          <a:ea typeface="Times New Roman"/>
                        </a:rPr>
                        <a:t>ALIQUOT DERIVATIVE</a:t>
                      </a:r>
                      <a:endParaRPr lang="en-US" sz="800">
                        <a:solidFill>
                          <a:srgbClr val="000000"/>
                        </a:solidFill>
                        <a:effectLst/>
                        <a:latin typeface="Times New Roman"/>
                        <a:ea typeface="Times New Roman"/>
                      </a:endParaRPr>
                    </a:p>
                  </a:txBody>
                  <a:tcPr marL="23962" marR="23962" marT="95849" marB="599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30">
                      <a:fgClr>
                        <a:srgbClr val="FFFF00"/>
                      </a:fgClr>
                      <a:bgClr>
                        <a:srgbClr val="FFFFCA"/>
                      </a:bgClr>
                    </a:pattFill>
                  </a:tcPr>
                </a:tc>
                <a:tc>
                  <a:txBody>
                    <a:bodyPr/>
                    <a:lstStyle/>
                    <a:p>
                      <a:pPr marL="0" marR="0" algn="ctr">
                        <a:lnSpc>
                          <a:spcPts val="1200"/>
                        </a:lnSpc>
                        <a:spcBef>
                          <a:spcPts val="0"/>
                        </a:spcBef>
                        <a:spcAft>
                          <a:spcPts val="0"/>
                        </a:spcAft>
                      </a:pPr>
                      <a:r>
                        <a:rPr lang="en-US" sz="900" b="1" dirty="0">
                          <a:solidFill>
                            <a:srgbClr val="000000"/>
                          </a:solidFill>
                          <a:effectLst/>
                          <a:latin typeface="Arial"/>
                          <a:ea typeface="Times New Roman"/>
                        </a:rPr>
                        <a:t>ALIQUOT</a:t>
                      </a:r>
                      <a:endParaRPr lang="en-US" sz="800" dirty="0">
                        <a:solidFill>
                          <a:srgbClr val="000000"/>
                        </a:solidFill>
                        <a:effectLst/>
                        <a:latin typeface="Times New Roman"/>
                        <a:ea typeface="Times New Roman"/>
                      </a:endParaRPr>
                    </a:p>
                    <a:p>
                      <a:pPr marL="0" marR="0" algn="ctr">
                        <a:lnSpc>
                          <a:spcPts val="1200"/>
                        </a:lnSpc>
                        <a:spcBef>
                          <a:spcPts val="0"/>
                        </a:spcBef>
                        <a:spcAft>
                          <a:spcPts val="0"/>
                        </a:spcAft>
                      </a:pPr>
                      <a:r>
                        <a:rPr lang="en-US" sz="900" b="1" dirty="0">
                          <a:solidFill>
                            <a:srgbClr val="000000"/>
                          </a:solidFill>
                          <a:effectLst/>
                          <a:latin typeface="Arial"/>
                          <a:ea typeface="Times New Roman"/>
                        </a:rPr>
                        <a:t>SUB</a:t>
                      </a:r>
                      <a:endParaRPr lang="en-US" sz="800" dirty="0">
                        <a:solidFill>
                          <a:srgbClr val="000000"/>
                        </a:solidFill>
                        <a:effectLst/>
                        <a:latin typeface="Times New Roman"/>
                        <a:ea typeface="Times New Roman"/>
                      </a:endParaRPr>
                    </a:p>
                    <a:p>
                      <a:pPr marL="0" marR="0" algn="ctr">
                        <a:lnSpc>
                          <a:spcPts val="1200"/>
                        </a:lnSpc>
                        <a:spcBef>
                          <a:spcPts val="0"/>
                        </a:spcBef>
                        <a:spcAft>
                          <a:spcPts val="0"/>
                        </a:spcAft>
                      </a:pPr>
                      <a:r>
                        <a:rPr lang="en-US" sz="900" b="1" dirty="0">
                          <a:solidFill>
                            <a:srgbClr val="000000"/>
                          </a:solidFill>
                          <a:effectLst/>
                          <a:latin typeface="Arial"/>
                          <a:ea typeface="Times New Roman"/>
                        </a:rPr>
                        <a:t>ADDITIVE/</a:t>
                      </a:r>
                      <a:endParaRPr lang="en-US" sz="800" dirty="0">
                        <a:solidFill>
                          <a:srgbClr val="000000"/>
                        </a:solidFill>
                        <a:effectLst/>
                        <a:latin typeface="Times New Roman"/>
                        <a:ea typeface="Times New Roman"/>
                      </a:endParaRPr>
                    </a:p>
                    <a:p>
                      <a:pPr marL="0" marR="0" algn="ctr">
                        <a:lnSpc>
                          <a:spcPts val="1200"/>
                        </a:lnSpc>
                        <a:spcBef>
                          <a:spcPts val="0"/>
                        </a:spcBef>
                        <a:spcAft>
                          <a:spcPts val="0"/>
                        </a:spcAft>
                      </a:pPr>
                      <a:r>
                        <a:rPr lang="en-US" sz="900" b="1" dirty="0">
                          <a:solidFill>
                            <a:srgbClr val="000000"/>
                          </a:solidFill>
                          <a:effectLst/>
                          <a:latin typeface="Arial"/>
                          <a:ea typeface="Times New Roman"/>
                        </a:rPr>
                        <a:t>DERIVATIVE</a:t>
                      </a:r>
                      <a:endParaRPr lang="en-US" sz="800" dirty="0">
                        <a:solidFill>
                          <a:srgbClr val="000000"/>
                        </a:solidFill>
                        <a:effectLst/>
                        <a:latin typeface="Times New Roman"/>
                        <a:ea typeface="Times New Roman"/>
                      </a:endParaRPr>
                    </a:p>
                  </a:txBody>
                  <a:tcPr marL="23962" marR="23962" marT="95849" marB="599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30">
                      <a:fgClr>
                        <a:srgbClr val="FFFF00"/>
                      </a:fgClr>
                      <a:bgClr>
                        <a:srgbClr val="FFFFCA"/>
                      </a:bgClr>
                    </a:pattFill>
                  </a:tcPr>
                </a:tc>
                <a:tc>
                  <a:txBody>
                    <a:bodyPr/>
                    <a:lstStyle/>
                    <a:p>
                      <a:pPr marL="0" marR="0" algn="ctr">
                        <a:lnSpc>
                          <a:spcPts val="1100"/>
                        </a:lnSpc>
                        <a:spcBef>
                          <a:spcPts val="0"/>
                        </a:spcBef>
                        <a:spcAft>
                          <a:spcPts val="0"/>
                        </a:spcAft>
                      </a:pPr>
                      <a:r>
                        <a:rPr lang="en-US" sz="900" b="1">
                          <a:solidFill>
                            <a:srgbClr val="000000"/>
                          </a:solidFill>
                          <a:effectLst/>
                          <a:latin typeface="Arial"/>
                          <a:ea typeface="Times New Roman"/>
                        </a:rPr>
                        <a:t>Aliquot</a:t>
                      </a:r>
                      <a:endParaRPr lang="en-US" sz="800">
                        <a:solidFill>
                          <a:srgbClr val="000000"/>
                        </a:solidFill>
                        <a:effectLst/>
                        <a:latin typeface="Times New Roman"/>
                        <a:ea typeface="Times New Roman"/>
                      </a:endParaRPr>
                    </a:p>
                    <a:p>
                      <a:pPr marL="0" marR="0" algn="ctr">
                        <a:lnSpc>
                          <a:spcPts val="1100"/>
                        </a:lnSpc>
                        <a:spcBef>
                          <a:spcPts val="0"/>
                        </a:spcBef>
                        <a:spcAft>
                          <a:spcPts val="0"/>
                        </a:spcAft>
                      </a:pPr>
                      <a:r>
                        <a:rPr lang="en-US" sz="900" b="1">
                          <a:solidFill>
                            <a:srgbClr val="000000"/>
                          </a:solidFill>
                          <a:effectLst/>
                          <a:latin typeface="Arial"/>
                          <a:ea typeface="Times New Roman"/>
                        </a:rPr>
                        <a:t>volume</a:t>
                      </a:r>
                      <a:endParaRPr lang="en-US" sz="800">
                        <a:solidFill>
                          <a:srgbClr val="000000"/>
                        </a:solidFill>
                        <a:effectLst/>
                        <a:latin typeface="Times New Roman"/>
                        <a:ea typeface="Times New Roman"/>
                      </a:endParaRPr>
                    </a:p>
                  </a:txBody>
                  <a:tcPr marL="23962" marR="23962" marT="71887" marB="3594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30">
                      <a:fgClr>
                        <a:srgbClr val="FFFF00"/>
                      </a:fgClr>
                      <a:bgClr>
                        <a:srgbClr val="FFFFCA"/>
                      </a:bgClr>
                    </a:pattFill>
                  </a:tcPr>
                </a:tc>
                <a:tc>
                  <a:txBody>
                    <a:bodyPr/>
                    <a:lstStyle/>
                    <a:p>
                      <a:pPr marL="71755" marR="71755" algn="ctr">
                        <a:lnSpc>
                          <a:spcPts val="1100"/>
                        </a:lnSpc>
                        <a:spcBef>
                          <a:spcPts val="0"/>
                        </a:spcBef>
                        <a:spcAft>
                          <a:spcPts val="0"/>
                        </a:spcAft>
                      </a:pPr>
                      <a:r>
                        <a:rPr lang="en-US" sz="900" b="1">
                          <a:solidFill>
                            <a:srgbClr val="000000"/>
                          </a:solidFill>
                          <a:effectLst/>
                          <a:latin typeface="Arial"/>
                          <a:ea typeface="Times New Roman"/>
                        </a:rPr>
                        <a:t>Units</a:t>
                      </a:r>
                      <a:endParaRPr lang="en-US" sz="800">
                        <a:solidFill>
                          <a:srgbClr val="000000"/>
                        </a:solidFill>
                        <a:effectLst/>
                        <a:latin typeface="Times New Roman"/>
                        <a:ea typeface="Times New Roman"/>
                      </a:endParaRPr>
                    </a:p>
                  </a:txBody>
                  <a:tcPr marL="23962" marR="23962" marT="71887" marB="35943"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30">
                      <a:fgClr>
                        <a:srgbClr val="FFFF00"/>
                      </a:fgClr>
                      <a:bgClr>
                        <a:srgbClr val="FFFFCA"/>
                      </a:bgClr>
                    </a:pattFill>
                  </a:tcPr>
                </a:tc>
                <a:tc>
                  <a:txBody>
                    <a:bodyPr/>
                    <a:lstStyle/>
                    <a:p>
                      <a:pPr marL="0" marR="0" algn="ctr">
                        <a:lnSpc>
                          <a:spcPts val="1100"/>
                        </a:lnSpc>
                        <a:spcBef>
                          <a:spcPts val="0"/>
                        </a:spcBef>
                        <a:spcAft>
                          <a:spcPts val="0"/>
                        </a:spcAft>
                      </a:pPr>
                      <a:r>
                        <a:rPr lang="en-US" sz="900" b="1" dirty="0">
                          <a:solidFill>
                            <a:srgbClr val="000000"/>
                          </a:solidFill>
                          <a:effectLst/>
                          <a:latin typeface="Arial"/>
                          <a:ea typeface="Times New Roman"/>
                        </a:rPr>
                        <a:t>INSTRUCTIONS</a:t>
                      </a:r>
                      <a:endParaRPr lang="en-US" sz="800" dirty="0">
                        <a:solidFill>
                          <a:srgbClr val="000000"/>
                        </a:solidFill>
                        <a:effectLst/>
                        <a:latin typeface="Times New Roman"/>
                        <a:ea typeface="Times New Roman"/>
                      </a:endParaRPr>
                    </a:p>
                    <a:p>
                      <a:pPr marL="0" marR="0" algn="ctr">
                        <a:lnSpc>
                          <a:spcPts val="1100"/>
                        </a:lnSpc>
                        <a:spcBef>
                          <a:spcPts val="0"/>
                        </a:spcBef>
                        <a:spcAft>
                          <a:spcPts val="0"/>
                        </a:spcAft>
                      </a:pPr>
                      <a:r>
                        <a:rPr lang="en-US" sz="900" b="1" dirty="0">
                          <a:solidFill>
                            <a:srgbClr val="000000"/>
                          </a:solidFill>
                          <a:effectLst/>
                          <a:latin typeface="Arial"/>
                          <a:ea typeface="Times New Roman"/>
                        </a:rPr>
                        <a:t>FOR</a:t>
                      </a:r>
                      <a:endParaRPr lang="en-US" sz="800" dirty="0">
                        <a:solidFill>
                          <a:srgbClr val="000000"/>
                        </a:solidFill>
                        <a:effectLst/>
                        <a:latin typeface="Times New Roman"/>
                        <a:ea typeface="Times New Roman"/>
                      </a:endParaRPr>
                    </a:p>
                    <a:p>
                      <a:pPr marL="0" marR="0" algn="ctr">
                        <a:lnSpc>
                          <a:spcPts val="1100"/>
                        </a:lnSpc>
                        <a:spcBef>
                          <a:spcPts val="0"/>
                        </a:spcBef>
                        <a:spcAft>
                          <a:spcPts val="0"/>
                        </a:spcAft>
                      </a:pPr>
                      <a:r>
                        <a:rPr lang="en-US" sz="900" b="1" dirty="0">
                          <a:solidFill>
                            <a:srgbClr val="000000"/>
                          </a:solidFill>
                          <a:effectLst/>
                          <a:latin typeface="Arial"/>
                          <a:ea typeface="Times New Roman"/>
                        </a:rPr>
                        <a:t>PROCESSING LAB</a:t>
                      </a:r>
                      <a:endParaRPr lang="en-US" sz="800" dirty="0">
                        <a:solidFill>
                          <a:srgbClr val="000000"/>
                        </a:solidFill>
                        <a:effectLst/>
                        <a:latin typeface="Times New Roman"/>
                        <a:ea typeface="Times New Roman"/>
                      </a:endParaRPr>
                    </a:p>
                  </a:txBody>
                  <a:tcPr marL="23962" marR="23962" marT="95849" marB="599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30">
                      <a:fgClr>
                        <a:srgbClr val="FFFF00"/>
                      </a:fgClr>
                      <a:bgClr>
                        <a:srgbClr val="FFFFCA"/>
                      </a:bgClr>
                    </a:pattFill>
                  </a:tcPr>
                </a:tc>
              </a:tr>
              <a:tr h="1167561">
                <a:tc>
                  <a:txBody>
                    <a:bodyPr/>
                    <a:lstStyle/>
                    <a:p>
                      <a:pPr marL="0" marR="0" algn="l">
                        <a:lnSpc>
                          <a:spcPts val="1100"/>
                        </a:lnSpc>
                        <a:spcBef>
                          <a:spcPts val="0"/>
                        </a:spcBef>
                        <a:spcAft>
                          <a:spcPts val="1000"/>
                        </a:spcAft>
                      </a:pPr>
                      <a:r>
                        <a:rPr lang="en-US" sz="1000">
                          <a:solidFill>
                            <a:srgbClr val="000000"/>
                          </a:solidFill>
                          <a:effectLst/>
                          <a:latin typeface="Arial"/>
                          <a:ea typeface="Times New Roman"/>
                        </a:rPr>
                        <a:t>Plasma for Storage (archive)</a:t>
                      </a:r>
                      <a:endParaRPr lang="en-US" sz="1000">
                        <a:solidFill>
                          <a:srgbClr val="000000"/>
                        </a:solidFill>
                        <a:effectLst/>
                        <a:latin typeface="Times New Roman"/>
                        <a:ea typeface="Times New Roman"/>
                      </a:endParaRPr>
                    </a:p>
                  </a:txBody>
                  <a:tcPr marL="23962" marR="23962" marT="71887" marB="3594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100"/>
                        </a:lnSpc>
                        <a:spcBef>
                          <a:spcPts val="0"/>
                        </a:spcBef>
                        <a:spcAft>
                          <a:spcPts val="0"/>
                        </a:spcAft>
                      </a:pPr>
                      <a:r>
                        <a:rPr lang="en-US" sz="1000" b="1">
                          <a:solidFill>
                            <a:srgbClr val="000000"/>
                          </a:solidFill>
                          <a:effectLst/>
                          <a:latin typeface="Arial"/>
                          <a:ea typeface="Times New Roman"/>
                        </a:rPr>
                        <a:t>BLD</a:t>
                      </a:r>
                      <a:endParaRPr lang="en-US" sz="1000">
                        <a:solidFill>
                          <a:srgbClr val="000000"/>
                        </a:solidFill>
                        <a:effectLst/>
                        <a:latin typeface="Times New Roman"/>
                        <a:ea typeface="Times New Roman"/>
                      </a:endParaRPr>
                    </a:p>
                  </a:txBody>
                  <a:tcPr marL="23962" marR="23962" marT="71887" marB="3594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marR="0" algn="ctr">
                        <a:lnSpc>
                          <a:spcPts val="1100"/>
                        </a:lnSpc>
                        <a:spcBef>
                          <a:spcPts val="0"/>
                        </a:spcBef>
                        <a:spcAft>
                          <a:spcPts val="1000"/>
                        </a:spcAft>
                      </a:pPr>
                      <a:r>
                        <a:rPr lang="en-US" sz="1000" b="1" dirty="0">
                          <a:solidFill>
                            <a:srgbClr val="000000"/>
                          </a:solidFill>
                          <a:effectLst/>
                          <a:latin typeface="Arial"/>
                          <a:ea typeface="Times New Roman"/>
                        </a:rPr>
                        <a:t>EDT</a:t>
                      </a:r>
                      <a:endParaRPr lang="en-US" sz="1000" dirty="0">
                        <a:solidFill>
                          <a:srgbClr val="000000"/>
                        </a:solidFill>
                        <a:effectLst/>
                        <a:latin typeface="Times New Roman"/>
                        <a:ea typeface="Times New Roman"/>
                      </a:endParaRPr>
                    </a:p>
                  </a:txBody>
                  <a:tcPr marL="23962" marR="23962" marT="71887" marB="3594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500"/>
                        </a:spcAft>
                      </a:pPr>
                      <a:r>
                        <a:rPr lang="en-US" sz="1000" b="1" dirty="0">
                          <a:solidFill>
                            <a:srgbClr val="000000"/>
                          </a:solidFill>
                          <a:effectLst/>
                          <a:latin typeface="Arial"/>
                          <a:ea typeface="Times New Roman"/>
                        </a:rPr>
                        <a:t>PL1/2</a:t>
                      </a:r>
                      <a:endParaRPr lang="en-US" sz="1000" dirty="0">
                        <a:solidFill>
                          <a:srgbClr val="000000"/>
                        </a:solidFill>
                        <a:effectLst/>
                        <a:latin typeface="Times New Roman"/>
                        <a:ea typeface="Times New Roman"/>
                      </a:endParaRPr>
                    </a:p>
                  </a:txBody>
                  <a:tcPr marL="23962" marR="23962" marT="71887" marB="3594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500"/>
                        </a:spcAft>
                      </a:pPr>
                      <a:r>
                        <a:rPr lang="en-US" sz="1000" b="1">
                          <a:solidFill>
                            <a:srgbClr val="000000"/>
                          </a:solidFill>
                          <a:effectLst/>
                          <a:latin typeface="Arial"/>
                          <a:ea typeface="Times New Roman"/>
                        </a:rPr>
                        <a:t>N/A</a:t>
                      </a:r>
                      <a:endParaRPr lang="en-US" sz="1000">
                        <a:solidFill>
                          <a:srgbClr val="000000"/>
                        </a:solidFill>
                        <a:effectLst/>
                        <a:latin typeface="Times New Roman"/>
                        <a:ea typeface="Times New Roman"/>
                      </a:endParaRPr>
                    </a:p>
                  </a:txBody>
                  <a:tcPr marL="51519" marR="23962" marT="71887" marB="2575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500"/>
                        </a:spcAft>
                      </a:pPr>
                      <a:r>
                        <a:rPr lang="en-US" sz="1000" dirty="0" smtClean="0">
                          <a:solidFill>
                            <a:srgbClr val="000000"/>
                          </a:solidFill>
                          <a:effectLst/>
                          <a:latin typeface="Arial"/>
                          <a:ea typeface="Times New Roman"/>
                        </a:rPr>
                        <a:t>1.5-2.0</a:t>
                      </a:r>
                      <a:endParaRPr lang="en-US" sz="1000" dirty="0">
                        <a:solidFill>
                          <a:srgbClr val="000000"/>
                        </a:solidFill>
                        <a:effectLst/>
                        <a:latin typeface="Times New Roman"/>
                        <a:ea typeface="Times New Roman"/>
                      </a:endParaRPr>
                    </a:p>
                  </a:txBody>
                  <a:tcPr marL="23962" marR="23962" marT="71887" marB="3594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ts val="1300"/>
                        </a:lnSpc>
                        <a:spcBef>
                          <a:spcPts val="0"/>
                        </a:spcBef>
                        <a:spcAft>
                          <a:spcPts val="500"/>
                        </a:spcAft>
                      </a:pPr>
                      <a:r>
                        <a:rPr lang="en-US" sz="1000">
                          <a:solidFill>
                            <a:srgbClr val="000000"/>
                          </a:solidFill>
                          <a:effectLst/>
                          <a:latin typeface="Arial"/>
                          <a:ea typeface="Times New Roman"/>
                        </a:rPr>
                        <a:t>mL</a:t>
                      </a:r>
                      <a:endParaRPr lang="en-US" sz="1000">
                        <a:solidFill>
                          <a:srgbClr val="000000"/>
                        </a:solidFill>
                        <a:effectLst/>
                        <a:latin typeface="Times New Roman"/>
                        <a:ea typeface="Times New Roman"/>
                      </a:endParaRPr>
                    </a:p>
                  </a:txBody>
                  <a:tcPr marL="23962" marR="23962" marT="71887" marB="35943"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a:ea typeface="Times New Roman"/>
                        </a:rPr>
                        <a:t>Prepare as many 1.5 mL aliquots as possible with a total volume of aliquots </a:t>
                      </a:r>
                      <a:r>
                        <a:rPr lang="en-US" sz="1000" dirty="0">
                          <a:solidFill>
                            <a:srgbClr val="333333"/>
                          </a:solidFill>
                          <a:effectLst/>
                          <a:latin typeface="Arial"/>
                          <a:ea typeface="Times New Roman"/>
                        </a:rPr>
                        <a:t>≥</a:t>
                      </a:r>
                      <a:r>
                        <a:rPr lang="en-US" sz="1000" dirty="0">
                          <a:effectLst/>
                          <a:latin typeface="Arial"/>
                          <a:ea typeface="Times New Roman"/>
                        </a:rPr>
                        <a:t> to </a:t>
                      </a:r>
                      <a:r>
                        <a:rPr lang="en-US" sz="1000" dirty="0" smtClean="0">
                          <a:effectLst/>
                          <a:latin typeface="Arial"/>
                          <a:ea typeface="Times New Roman"/>
                        </a:rPr>
                        <a:t>3</a:t>
                      </a:r>
                      <a:r>
                        <a:rPr lang="en-US" sz="1000" baseline="0" dirty="0" smtClean="0">
                          <a:effectLst/>
                          <a:latin typeface="Arial"/>
                          <a:ea typeface="Times New Roman"/>
                        </a:rPr>
                        <a:t> </a:t>
                      </a:r>
                      <a:r>
                        <a:rPr lang="en-US" sz="1000" dirty="0" smtClean="0">
                          <a:effectLst/>
                          <a:latin typeface="Arial"/>
                          <a:ea typeface="Times New Roman"/>
                        </a:rPr>
                        <a:t>ml</a:t>
                      </a:r>
                      <a:r>
                        <a:rPr lang="en-US" sz="1000" dirty="0">
                          <a:effectLst/>
                          <a:latin typeface="Arial"/>
                          <a:ea typeface="Times New Roman"/>
                        </a:rPr>
                        <a:t>. If sample is collected and held at room temp, freeze within 4 hours. If refrigerated after collection, freeze within 24 hours.</a:t>
                      </a:r>
                      <a:endParaRPr lang="en-US" sz="1000" dirty="0">
                        <a:effectLst/>
                        <a:latin typeface="Times New Roman"/>
                        <a:ea typeface="Times New Roman"/>
                      </a:endParaRPr>
                    </a:p>
                  </a:txBody>
                  <a:tcPr marL="51519" marR="23962" marT="71887" marB="173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ectangle 8"/>
          <p:cNvSpPr/>
          <p:nvPr/>
        </p:nvSpPr>
        <p:spPr>
          <a:xfrm>
            <a:off x="152400" y="4499598"/>
            <a:ext cx="3042949" cy="257891"/>
          </a:xfrm>
          <a:prstGeom prst="rect">
            <a:avLst/>
          </a:prstGeom>
        </p:spPr>
        <p:txBody>
          <a:bodyPr wrap="none">
            <a:spAutoFit/>
          </a:bodyPr>
          <a:lstStyle/>
          <a:p>
            <a:pPr marL="64770" marR="0">
              <a:lnSpc>
                <a:spcPts val="1130"/>
              </a:lnSpc>
              <a:spcBef>
                <a:spcPts val="0"/>
              </a:spcBef>
              <a:spcAft>
                <a:spcPts val="0"/>
              </a:spcAft>
            </a:pPr>
            <a:r>
              <a:rPr lang="en-US" sz="2000" dirty="0" smtClean="0">
                <a:latin typeface="Arial"/>
                <a:ea typeface="Arial"/>
              </a:rPr>
              <a:t>Table 9</a:t>
            </a:r>
            <a:r>
              <a:rPr lang="en-US" sz="2000" dirty="0">
                <a:latin typeface="Arial"/>
                <a:ea typeface="Arial"/>
              </a:rPr>
              <a:t>-</a:t>
            </a:r>
            <a:r>
              <a:rPr lang="en-US" sz="2000" dirty="0" smtClean="0">
                <a:latin typeface="Arial"/>
                <a:ea typeface="Arial"/>
              </a:rPr>
              <a:t>5: LDMS Codes:</a:t>
            </a:r>
            <a:endParaRPr lang="en-US" sz="2000" dirty="0">
              <a:latin typeface="Times New Roman"/>
              <a:ea typeface="Times New Roman"/>
            </a:endParaRPr>
          </a:p>
        </p:txBody>
      </p:sp>
      <p:sp>
        <p:nvSpPr>
          <p:cNvPr id="10" name="Rectangle 9"/>
          <p:cNvSpPr/>
          <p:nvPr/>
        </p:nvSpPr>
        <p:spPr>
          <a:xfrm>
            <a:off x="326679" y="1856471"/>
            <a:ext cx="3682803" cy="233397"/>
          </a:xfrm>
          <a:prstGeom prst="rect">
            <a:avLst/>
          </a:prstGeom>
        </p:spPr>
        <p:txBody>
          <a:bodyPr wrap="none">
            <a:spAutoFit/>
          </a:bodyPr>
          <a:lstStyle/>
          <a:p>
            <a:pPr marL="64770" marR="0">
              <a:lnSpc>
                <a:spcPts val="1130"/>
              </a:lnSpc>
              <a:spcBef>
                <a:spcPts val="0"/>
              </a:spcBef>
              <a:spcAft>
                <a:spcPts val="0"/>
              </a:spcAft>
            </a:pPr>
            <a:r>
              <a:rPr lang="en-US" dirty="0" smtClean="0">
                <a:latin typeface="Arial"/>
                <a:ea typeface="Arial"/>
              </a:rPr>
              <a:t>Example of Table </a:t>
            </a:r>
            <a:r>
              <a:rPr lang="en-US" dirty="0">
                <a:latin typeface="Arial"/>
                <a:ea typeface="Arial"/>
              </a:rPr>
              <a:t>9</a:t>
            </a:r>
            <a:r>
              <a:rPr lang="en-US" dirty="0" smtClean="0">
                <a:latin typeface="Arial"/>
                <a:ea typeface="Arial"/>
              </a:rPr>
              <a:t>-4 information:</a:t>
            </a:r>
            <a:endParaRPr lang="en-US" dirty="0">
              <a:latin typeface="Times New Roman"/>
              <a:ea typeface="Times New Roman"/>
            </a:endParaRPr>
          </a:p>
        </p:txBody>
      </p:sp>
      <p:graphicFrame>
        <p:nvGraphicFramePr>
          <p:cNvPr id="19" name="Table 18"/>
          <p:cNvGraphicFramePr>
            <a:graphicFrameLocks noGrp="1"/>
          </p:cNvGraphicFramePr>
          <p:nvPr>
            <p:extLst>
              <p:ext uri="{D42A27DB-BD31-4B8C-83A1-F6EECF244321}">
                <p14:modId xmlns:p14="http://schemas.microsoft.com/office/powerpoint/2010/main" val="3226359294"/>
              </p:ext>
            </p:extLst>
          </p:nvPr>
        </p:nvGraphicFramePr>
        <p:xfrm>
          <a:off x="838200" y="4876800"/>
          <a:ext cx="7086600" cy="1715288"/>
        </p:xfrm>
        <a:graphic>
          <a:graphicData uri="http://schemas.openxmlformats.org/drawingml/2006/table">
            <a:tbl>
              <a:tblPr firstRow="1" firstCol="1" lastRow="1" lastCol="1" bandRow="1" bandCol="1"/>
              <a:tblGrid>
                <a:gridCol w="2194393"/>
                <a:gridCol w="2367220"/>
                <a:gridCol w="2524987"/>
              </a:tblGrid>
              <a:tr h="245168">
                <a:tc>
                  <a:txBody>
                    <a:bodyPr/>
                    <a:lstStyle/>
                    <a:p>
                      <a:pPr marL="0" marR="0">
                        <a:lnSpc>
                          <a:spcPts val="1130"/>
                        </a:lnSpc>
                        <a:spcBef>
                          <a:spcPts val="0"/>
                        </a:spcBef>
                        <a:spcAft>
                          <a:spcPts val="0"/>
                        </a:spcAft>
                      </a:pPr>
                      <a:r>
                        <a:rPr lang="en-US" sz="1000" dirty="0">
                          <a:effectLst/>
                          <a:latin typeface="Arial"/>
                          <a:ea typeface="Arial"/>
                        </a:rPr>
                        <a:t>BLD:</a:t>
                      </a:r>
                      <a:r>
                        <a:rPr lang="en-US" sz="1000" spc="-5" dirty="0">
                          <a:effectLst/>
                          <a:latin typeface="Arial"/>
                          <a:ea typeface="Arial"/>
                        </a:rPr>
                        <a:t> </a:t>
                      </a:r>
                      <a:r>
                        <a:rPr lang="en-US" sz="1000" dirty="0">
                          <a:effectLst/>
                          <a:latin typeface="Arial"/>
                          <a:ea typeface="Arial"/>
                        </a:rPr>
                        <a:t>Whole</a:t>
                      </a:r>
                      <a:r>
                        <a:rPr lang="en-US" sz="1000" spc="-5" dirty="0">
                          <a:effectLst/>
                          <a:latin typeface="Arial"/>
                          <a:ea typeface="Arial"/>
                        </a:rPr>
                        <a:t> </a:t>
                      </a:r>
                      <a:r>
                        <a:rPr lang="en-US" sz="1000" dirty="0">
                          <a:effectLst/>
                          <a:latin typeface="Arial"/>
                          <a:ea typeface="Arial"/>
                        </a:rPr>
                        <a:t>Blood</a:t>
                      </a:r>
                      <a:endParaRPr lang="en-US" sz="12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Arial"/>
                          <a:ea typeface="Times New Roman"/>
                        </a:rPr>
                        <a:t> GRS: Gram Stain</a:t>
                      </a:r>
                      <a:endParaRPr lang="en-US" sz="12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0">
                        <a:lnSpc>
                          <a:spcPts val="1130"/>
                        </a:lnSpc>
                        <a:spcBef>
                          <a:spcPts val="0"/>
                        </a:spcBef>
                        <a:spcAft>
                          <a:spcPts val="0"/>
                        </a:spcAft>
                      </a:pPr>
                      <a:r>
                        <a:rPr lang="en-US" sz="1000">
                          <a:effectLst/>
                          <a:latin typeface="Arial"/>
                          <a:ea typeface="Arial"/>
                        </a:rPr>
                        <a:t>PL1/2: Single</a:t>
                      </a:r>
                      <a:r>
                        <a:rPr lang="en-US" sz="1000" spc="-10">
                          <a:effectLst/>
                          <a:latin typeface="Arial"/>
                          <a:ea typeface="Arial"/>
                        </a:rPr>
                        <a:t> </a:t>
                      </a:r>
                      <a:r>
                        <a:rPr lang="en-US" sz="1000">
                          <a:effectLst/>
                          <a:latin typeface="Arial"/>
                          <a:ea typeface="Arial"/>
                        </a:rPr>
                        <a:t>or doub</a:t>
                      </a:r>
                      <a:r>
                        <a:rPr lang="en-US" sz="1000" spc="-5">
                          <a:effectLst/>
                          <a:latin typeface="Arial"/>
                          <a:ea typeface="Arial"/>
                        </a:rPr>
                        <a:t>l</a:t>
                      </a:r>
                      <a:r>
                        <a:rPr lang="en-US" sz="1000">
                          <a:effectLst/>
                          <a:latin typeface="Arial"/>
                          <a:ea typeface="Arial"/>
                        </a:rPr>
                        <a:t>e s</a:t>
                      </a:r>
                      <a:r>
                        <a:rPr lang="en-US" sz="1000" spc="-5">
                          <a:effectLst/>
                          <a:latin typeface="Arial"/>
                          <a:ea typeface="Arial"/>
                        </a:rPr>
                        <a:t>p</a:t>
                      </a:r>
                      <a:r>
                        <a:rPr lang="en-US" sz="1000">
                          <a:effectLst/>
                          <a:latin typeface="Arial"/>
                          <a:ea typeface="Arial"/>
                        </a:rPr>
                        <a:t>un plasma</a:t>
                      </a:r>
                      <a:endParaRPr lang="en-US"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168">
                <a:tc>
                  <a:txBody>
                    <a:bodyPr/>
                    <a:lstStyle/>
                    <a:p>
                      <a:pPr marL="0" marR="0">
                        <a:lnSpc>
                          <a:spcPts val="1130"/>
                        </a:lnSpc>
                        <a:spcBef>
                          <a:spcPts val="0"/>
                        </a:spcBef>
                        <a:spcAft>
                          <a:spcPts val="0"/>
                        </a:spcAft>
                      </a:pPr>
                      <a:r>
                        <a:rPr lang="en-US" sz="1000">
                          <a:effectLst/>
                          <a:latin typeface="Arial"/>
                          <a:ea typeface="Arial"/>
                        </a:rPr>
                        <a:t> BPS: Biopsy</a:t>
                      </a:r>
                      <a:endParaRPr lang="en-US"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Arial"/>
                          <a:ea typeface="Times New Roman"/>
                        </a:rPr>
                        <a:t> IVR: Used Intravaginal Ring</a:t>
                      </a:r>
                      <a:endParaRPr lang="en-US"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0">
                        <a:lnSpc>
                          <a:spcPts val="1130"/>
                        </a:lnSpc>
                        <a:spcBef>
                          <a:spcPts val="0"/>
                        </a:spcBef>
                        <a:spcAft>
                          <a:spcPts val="0"/>
                        </a:spcAft>
                      </a:pPr>
                      <a:r>
                        <a:rPr lang="en-US" sz="1000">
                          <a:effectLst/>
                          <a:latin typeface="Arial"/>
                          <a:ea typeface="Arial"/>
                        </a:rPr>
                        <a:t>SWB: Swab</a:t>
                      </a:r>
                      <a:endParaRPr lang="en-US"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168">
                <a:tc>
                  <a:txBody>
                    <a:bodyPr/>
                    <a:lstStyle/>
                    <a:p>
                      <a:pPr marL="0" marR="0">
                        <a:lnSpc>
                          <a:spcPts val="1130"/>
                        </a:lnSpc>
                        <a:spcBef>
                          <a:spcPts val="0"/>
                        </a:spcBef>
                        <a:spcAft>
                          <a:spcPts val="0"/>
                        </a:spcAft>
                      </a:pPr>
                      <a:r>
                        <a:rPr lang="en-US" sz="1000">
                          <a:effectLst/>
                          <a:latin typeface="Arial"/>
                          <a:ea typeface="Arial"/>
                        </a:rPr>
                        <a:t> BTM: Biopsy Transport Medium</a:t>
                      </a:r>
                      <a:endParaRPr lang="en-US"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Arial"/>
                          <a:ea typeface="Times New Roman"/>
                        </a:rPr>
                        <a:t> N/A: Not Applicable</a:t>
                      </a:r>
                      <a:endParaRPr lang="en-US"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0">
                        <a:lnSpc>
                          <a:spcPts val="1130"/>
                        </a:lnSpc>
                        <a:spcBef>
                          <a:spcPts val="0"/>
                        </a:spcBef>
                        <a:spcAft>
                          <a:spcPts val="0"/>
                        </a:spcAft>
                      </a:pPr>
                      <a:r>
                        <a:rPr lang="en-US" sz="1000">
                          <a:effectLst/>
                          <a:latin typeface="Arial"/>
                          <a:ea typeface="Arial"/>
                        </a:rPr>
                        <a:t>SLD: Slide</a:t>
                      </a:r>
                      <a:endParaRPr lang="en-US"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168">
                <a:tc>
                  <a:txBody>
                    <a:bodyPr/>
                    <a:lstStyle/>
                    <a:p>
                      <a:pPr marL="0" marR="0">
                        <a:lnSpc>
                          <a:spcPts val="1130"/>
                        </a:lnSpc>
                        <a:spcBef>
                          <a:spcPts val="0"/>
                        </a:spcBef>
                        <a:spcAft>
                          <a:spcPts val="0"/>
                        </a:spcAft>
                      </a:pPr>
                      <a:r>
                        <a:rPr lang="en-US" sz="1000">
                          <a:effectLst/>
                          <a:latin typeface="Arial"/>
                          <a:ea typeface="Arial"/>
                        </a:rPr>
                        <a:t> CVB Cerv</a:t>
                      </a:r>
                      <a:r>
                        <a:rPr lang="en-US" sz="1000" spc="-5">
                          <a:effectLst/>
                          <a:latin typeface="Arial"/>
                          <a:ea typeface="Arial"/>
                        </a:rPr>
                        <a:t>i</a:t>
                      </a:r>
                      <a:r>
                        <a:rPr lang="en-US" sz="1000" spc="5">
                          <a:effectLst/>
                          <a:latin typeface="Arial"/>
                          <a:ea typeface="Arial"/>
                        </a:rPr>
                        <a:t>c</a:t>
                      </a:r>
                      <a:r>
                        <a:rPr lang="en-US" sz="1000">
                          <a:effectLst/>
                          <a:latin typeface="Arial"/>
                          <a:ea typeface="Arial"/>
                        </a:rPr>
                        <a:t>al</a:t>
                      </a:r>
                      <a:r>
                        <a:rPr lang="en-US" sz="1000" spc="-10">
                          <a:effectLst/>
                          <a:latin typeface="Arial"/>
                          <a:ea typeface="Arial"/>
                        </a:rPr>
                        <a:t> </a:t>
                      </a:r>
                      <a:r>
                        <a:rPr lang="en-US" sz="1000">
                          <a:effectLst/>
                          <a:latin typeface="Arial"/>
                          <a:ea typeface="Arial"/>
                        </a:rPr>
                        <a:t>Biopsy</a:t>
                      </a:r>
                      <a:endParaRPr lang="en-US"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Arial"/>
                          <a:ea typeface="Times New Roman"/>
                        </a:rPr>
                        <a:t> NON: No Additive</a:t>
                      </a:r>
                      <a:endParaRPr lang="en-US"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0">
                        <a:lnSpc>
                          <a:spcPts val="1135"/>
                        </a:lnSpc>
                        <a:spcBef>
                          <a:spcPts val="0"/>
                        </a:spcBef>
                        <a:spcAft>
                          <a:spcPts val="0"/>
                        </a:spcAft>
                      </a:pPr>
                      <a:r>
                        <a:rPr lang="en-US" sz="1000">
                          <a:effectLst/>
                          <a:latin typeface="Arial"/>
                          <a:ea typeface="Arial"/>
                        </a:rPr>
                        <a:t>SPG: Sponge</a:t>
                      </a:r>
                      <a:endParaRPr lang="en-US"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280">
                <a:tc>
                  <a:txBody>
                    <a:bodyPr/>
                    <a:lstStyle/>
                    <a:p>
                      <a:pPr marL="0" marR="0">
                        <a:lnSpc>
                          <a:spcPts val="1130"/>
                        </a:lnSpc>
                        <a:spcBef>
                          <a:spcPts val="0"/>
                        </a:spcBef>
                        <a:spcAft>
                          <a:spcPts val="0"/>
                        </a:spcAft>
                      </a:pPr>
                      <a:r>
                        <a:rPr lang="en-US" sz="1000">
                          <a:effectLst/>
                          <a:latin typeface="Arial"/>
                          <a:ea typeface="Arial"/>
                        </a:rPr>
                        <a:t> CER:</a:t>
                      </a:r>
                      <a:r>
                        <a:rPr lang="en-US" sz="1000" spc="-5">
                          <a:effectLst/>
                          <a:latin typeface="Arial"/>
                          <a:ea typeface="Arial"/>
                        </a:rPr>
                        <a:t> </a:t>
                      </a:r>
                      <a:r>
                        <a:rPr lang="en-US" sz="1000">
                          <a:effectLst/>
                          <a:latin typeface="Arial"/>
                          <a:ea typeface="Arial"/>
                        </a:rPr>
                        <a:t>Cervix</a:t>
                      </a:r>
                      <a:endParaRPr lang="en-US"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0"/>
                        </a:spcAft>
                      </a:pPr>
                      <a:r>
                        <a:rPr lang="en-US" sz="1000" dirty="0">
                          <a:effectLst/>
                          <a:latin typeface="Arial"/>
                          <a:ea typeface="Times New Roman"/>
                        </a:rPr>
                        <a:t> PAC: Port-a-</a:t>
                      </a:r>
                      <a:r>
                        <a:rPr lang="en-US" sz="1000" dirty="0" err="1">
                          <a:effectLst/>
                          <a:latin typeface="Arial"/>
                          <a:ea typeface="Times New Roman"/>
                        </a:rPr>
                        <a:t>Cul</a:t>
                      </a:r>
                      <a:r>
                        <a:rPr lang="en-US" sz="1000" dirty="0">
                          <a:effectLst/>
                          <a:latin typeface="Arial"/>
                          <a:ea typeface="Times New Roman"/>
                        </a:rPr>
                        <a:t> or BD Max V       (culture transport medium</a:t>
                      </a:r>
                      <a:r>
                        <a:rPr lang="en-US" sz="1000" dirty="0" smtClean="0">
                          <a:effectLst/>
                          <a:latin typeface="Arial"/>
                          <a:ea typeface="Times New Roman"/>
                        </a:rPr>
                        <a:t>)</a:t>
                      </a:r>
                      <a:endParaRPr lang="en-US" sz="12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0">
                        <a:lnSpc>
                          <a:spcPts val="1130"/>
                        </a:lnSpc>
                        <a:spcBef>
                          <a:spcPts val="0"/>
                        </a:spcBef>
                        <a:spcAft>
                          <a:spcPts val="0"/>
                        </a:spcAft>
                      </a:pPr>
                      <a:r>
                        <a:rPr lang="en-US" sz="1000">
                          <a:effectLst/>
                          <a:latin typeface="Arial"/>
                          <a:ea typeface="Arial"/>
                        </a:rPr>
                        <a:t>REC: Rectal</a:t>
                      </a:r>
                      <a:endParaRPr lang="en-US"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168">
                <a:tc>
                  <a:txBody>
                    <a:bodyPr/>
                    <a:lstStyle/>
                    <a:p>
                      <a:pPr marL="0" marR="0">
                        <a:lnSpc>
                          <a:spcPts val="1135"/>
                        </a:lnSpc>
                        <a:spcBef>
                          <a:spcPts val="0"/>
                        </a:spcBef>
                        <a:spcAft>
                          <a:spcPts val="0"/>
                        </a:spcAft>
                      </a:pPr>
                      <a:r>
                        <a:rPr lang="en-US" sz="1000">
                          <a:effectLst/>
                          <a:latin typeface="Arial"/>
                          <a:ea typeface="Arial"/>
                        </a:rPr>
                        <a:t> CTB: Cytobr</a:t>
                      </a:r>
                      <a:r>
                        <a:rPr lang="en-US" sz="1000" spc="-5">
                          <a:effectLst/>
                          <a:latin typeface="Arial"/>
                          <a:ea typeface="Arial"/>
                        </a:rPr>
                        <a:t>u</a:t>
                      </a:r>
                      <a:r>
                        <a:rPr lang="en-US" sz="1000" spc="5">
                          <a:effectLst/>
                          <a:latin typeface="Arial"/>
                          <a:ea typeface="Arial"/>
                        </a:rPr>
                        <a:t>s</a:t>
                      </a:r>
                      <a:r>
                        <a:rPr lang="en-US" sz="1000">
                          <a:effectLst/>
                          <a:latin typeface="Arial"/>
                          <a:ea typeface="Arial"/>
                        </a:rPr>
                        <a:t>h</a:t>
                      </a:r>
                      <a:endParaRPr lang="en-US"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63500" marR="0">
                        <a:lnSpc>
                          <a:spcPts val="1130"/>
                        </a:lnSpc>
                        <a:spcBef>
                          <a:spcPts val="0"/>
                        </a:spcBef>
                        <a:spcAft>
                          <a:spcPts val="0"/>
                        </a:spcAft>
                      </a:pPr>
                      <a:r>
                        <a:rPr lang="en-US" sz="1000">
                          <a:effectLst/>
                          <a:latin typeface="Arial"/>
                          <a:ea typeface="Arial"/>
                        </a:rPr>
                        <a:t>RPM: RPMI Transport Media</a:t>
                      </a:r>
                      <a:endParaRPr lang="en-US"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168">
                <a:tc>
                  <a:txBody>
                    <a:bodyPr/>
                    <a:lstStyle/>
                    <a:p>
                      <a:pPr marL="0" marR="0">
                        <a:lnSpc>
                          <a:spcPts val="1135"/>
                        </a:lnSpc>
                        <a:spcBef>
                          <a:spcPts val="0"/>
                        </a:spcBef>
                        <a:spcAft>
                          <a:spcPts val="0"/>
                        </a:spcAft>
                      </a:pPr>
                      <a:r>
                        <a:rPr lang="en-US" sz="1000">
                          <a:effectLst/>
                          <a:latin typeface="Arial"/>
                          <a:ea typeface="Arial"/>
                        </a:rPr>
                        <a:t> EDT: EDTA</a:t>
                      </a:r>
                      <a:endParaRPr lang="en-US"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Arial"/>
                          <a:ea typeface="Times New Roman"/>
                        </a:rPr>
                        <a:t>PBS: Phosphate buffered saline</a:t>
                      </a:r>
                      <a:endParaRPr lang="en-US"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0">
                        <a:lnSpc>
                          <a:spcPts val="1135"/>
                        </a:lnSpc>
                        <a:spcBef>
                          <a:spcPts val="0"/>
                        </a:spcBef>
                        <a:spcAft>
                          <a:spcPts val="0"/>
                        </a:spcAft>
                      </a:pPr>
                      <a:r>
                        <a:rPr lang="en-US" sz="1000" dirty="0">
                          <a:effectLst/>
                          <a:latin typeface="Arial"/>
                          <a:ea typeface="Arial"/>
                        </a:rPr>
                        <a:t>VAG: Vaginal Swab</a:t>
                      </a:r>
                      <a:endParaRPr lang="en-US" sz="12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463097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150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C309E61-22B0-4E57-9A46-E2F346BA0DDE}" type="slidenum">
              <a:rPr lang="en-US" smtClean="0"/>
              <a:pPr>
                <a:defRPr/>
              </a:pPr>
              <a:t>9</a:t>
            </a:fld>
            <a:endParaRPr lang="en-US" dirty="0"/>
          </a:p>
        </p:txBody>
      </p:sp>
      <p:sp>
        <p:nvSpPr>
          <p:cNvPr id="5" name="TextBox 1"/>
          <p:cNvSpPr txBox="1">
            <a:spLocks noChangeArrowheads="1"/>
          </p:cNvSpPr>
          <p:nvPr/>
        </p:nvSpPr>
        <p:spPr bwMode="auto">
          <a:xfrm>
            <a:off x="6825798" y="2490969"/>
            <a:ext cx="197983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r>
              <a:rPr lang="en-US" dirty="0" smtClean="0"/>
              <a:t>All weights are placed on LDMS Tracking sheets. </a:t>
            </a:r>
            <a:endParaRPr lang="en-US" dirty="0"/>
          </a:p>
        </p:txBody>
      </p:sp>
      <p:cxnSp>
        <p:nvCxnSpPr>
          <p:cNvPr id="6" name="Straight Arrow Connector 5"/>
          <p:cNvCxnSpPr>
            <a:stCxn id="5" idx="1"/>
          </p:cNvCxnSpPr>
          <p:nvPr/>
        </p:nvCxnSpPr>
        <p:spPr>
          <a:xfrm flipH="1">
            <a:off x="4648200" y="2952634"/>
            <a:ext cx="2177598" cy="628766"/>
          </a:xfrm>
          <a:prstGeom prst="straightConnector1">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6705600" y="4876800"/>
            <a:ext cx="2198914" cy="1200329"/>
          </a:xfrm>
          <a:prstGeom prst="rect">
            <a:avLst/>
          </a:prstGeom>
        </p:spPr>
        <p:txBody>
          <a:bodyPr wrap="square">
            <a:spAutoFit/>
          </a:bodyPr>
          <a:lstStyle/>
          <a:p>
            <a:r>
              <a:rPr lang="en-US" dirty="0"/>
              <a:t>The Net </a:t>
            </a:r>
            <a:r>
              <a:rPr lang="en-US" dirty="0" smtClean="0"/>
              <a:t>weights </a:t>
            </a:r>
            <a:r>
              <a:rPr lang="en-US" dirty="0"/>
              <a:t>will be </a:t>
            </a:r>
            <a:r>
              <a:rPr lang="en-US" dirty="0" smtClean="0"/>
              <a:t>recorded into LDMS via the weight worksheet  </a:t>
            </a:r>
            <a:endParaRPr lang="en-US" dirty="0"/>
          </a:p>
        </p:txBody>
      </p:sp>
      <p:sp>
        <p:nvSpPr>
          <p:cNvPr id="10" name="TextBox 9"/>
          <p:cNvSpPr txBox="1"/>
          <p:nvPr/>
        </p:nvSpPr>
        <p:spPr>
          <a:xfrm>
            <a:off x="6825798" y="401431"/>
            <a:ext cx="1958518" cy="1311128"/>
          </a:xfrm>
          <a:prstGeom prst="rect">
            <a:avLst/>
          </a:prstGeom>
          <a:noFill/>
        </p:spPr>
        <p:txBody>
          <a:bodyPr wrap="square" rtlCol="0">
            <a:spAutoFit/>
          </a:bodyPr>
          <a:lstStyle/>
          <a:p>
            <a:r>
              <a:rPr lang="en-US" dirty="0" smtClean="0"/>
              <a:t>Pitt and UAB </a:t>
            </a:r>
          </a:p>
          <a:p>
            <a:r>
              <a:rPr lang="en-US" dirty="0"/>
              <a:t>h</a:t>
            </a:r>
            <a:r>
              <a:rPr lang="en-US" dirty="0" smtClean="0"/>
              <a:t>ave different</a:t>
            </a:r>
          </a:p>
          <a:p>
            <a:r>
              <a:rPr lang="en-US" dirty="0" smtClean="0"/>
              <a:t>Cytobrush requirements</a:t>
            </a:r>
          </a:p>
        </p:txBody>
      </p:sp>
      <p:cxnSp>
        <p:nvCxnSpPr>
          <p:cNvPr id="11" name="Straight Arrow Connector 10"/>
          <p:cNvCxnSpPr>
            <a:stCxn id="3" idx="1"/>
          </p:cNvCxnSpPr>
          <p:nvPr/>
        </p:nvCxnSpPr>
        <p:spPr>
          <a:xfrm flipH="1" flipV="1">
            <a:off x="5834972" y="3810001"/>
            <a:ext cx="870628" cy="1666964"/>
          </a:xfrm>
          <a:prstGeom prst="straightConnector1">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120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80379"/>
            <a:ext cx="6221413" cy="64269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a:stCxn id="10" idx="1"/>
          </p:cNvCxnSpPr>
          <p:nvPr/>
        </p:nvCxnSpPr>
        <p:spPr>
          <a:xfrm flipH="1">
            <a:off x="4876800" y="1056995"/>
            <a:ext cx="1948998" cy="771805"/>
          </a:xfrm>
          <a:prstGeom prst="straightConnector1">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818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par>
                          <p:cTn id="15" fill="hold">
                            <p:stCondLst>
                              <p:cond delay="0"/>
                            </p:stCondLst>
                            <p:childTnLst>
                              <p:par>
                                <p:cTn id="16" presetID="22" presetClass="entr" presetSubtype="4"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par>
                          <p:cTn id="23" fill="hold">
                            <p:stCondLst>
                              <p:cond delay="0"/>
                            </p:stCondLst>
                            <p:childTnLst>
                              <p:par>
                                <p:cTn id="24" presetID="22" presetClass="entr" presetSubtype="4"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10"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alance">
  <a:themeElements>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iningDoc xmlns="9b9b8526-52fd-4806-9f47-fbe52ecee204">Presentation</TrainingDoc>
    <Status xmlns="9b9b8526-52fd-4806-9f47-fbe52ecee204">Draft</Status>
    <Site xmlns="9b9b8526-52fd-4806-9f47-fbe52ecee204">General</Site>
    <ForReview xmlns="9b9b8526-52fd-4806-9f47-fbe52ecee204">true</ForReview>
    <TrainingType xmlns="9b9b8526-52fd-4806-9f47-fbe52ecee204">Study Specific</TrainingType>
    <SharedWithUsers xmlns="0cdb9d7b-3bdb-4b1c-be50-7737cb6ee7a2">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F54A62E583597429E5B0CB71B450F67" ma:contentTypeVersion="8" ma:contentTypeDescription="Create a new document." ma:contentTypeScope="" ma:versionID="ad0bb49b05e1e56d3d122ffc7238749f">
  <xsd:schema xmlns:xsd="http://www.w3.org/2001/XMLSchema" xmlns:xs="http://www.w3.org/2001/XMLSchema" xmlns:p="http://schemas.microsoft.com/office/2006/metadata/properties" xmlns:ns2="0cdb9d7b-3bdb-4b1c-be50-7737cb6ee7a2" xmlns:ns3="9b9b8526-52fd-4806-9f47-fbe52ecee204" targetNamespace="http://schemas.microsoft.com/office/2006/metadata/properties" ma:root="true" ma:fieldsID="836bb3a40eb0c6a6b8d0c7fd415550ea" ns2:_="" ns3:_="">
    <xsd:import namespace="0cdb9d7b-3bdb-4b1c-be50-7737cb6ee7a2"/>
    <xsd:import namespace="9b9b8526-52fd-4806-9f47-fbe52ecee204"/>
    <xsd:element name="properties">
      <xsd:complexType>
        <xsd:sequence>
          <xsd:element name="documentManagement">
            <xsd:complexType>
              <xsd:all>
                <xsd:element ref="ns2:SharedWithUsers" minOccurs="0"/>
                <xsd:element ref="ns2:SharingHintHash" minOccurs="0"/>
                <xsd:element ref="ns3:TrainingType" minOccurs="0"/>
                <xsd:element ref="ns3:TrainingDoc" minOccurs="0"/>
                <xsd:element ref="ns3:Site" minOccurs="0"/>
                <xsd:element ref="ns3:Status" minOccurs="0"/>
                <xsd:element ref="ns3:ForReview"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db9d7b-3bdb-4b1c-be50-7737cb6ee7a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b9b8526-52fd-4806-9f47-fbe52ecee204" elementFormDefault="qualified">
    <xsd:import namespace="http://schemas.microsoft.com/office/2006/documentManagement/types"/>
    <xsd:import namespace="http://schemas.microsoft.com/office/infopath/2007/PartnerControls"/>
    <xsd:element name="TrainingType" ma:index="10" nillable="true" ma:displayName="TrainingType" ma:format="Dropdown" ma:internalName="TrainingType">
      <xsd:simpleType>
        <xsd:restriction base="dms:Choice">
          <xsd:enumeration value="Study Specific"/>
          <xsd:enumeration value="Refresher"/>
          <xsd:enumeration value="Other"/>
        </xsd:restriction>
      </xsd:simpleType>
    </xsd:element>
    <xsd:element name="TrainingDoc" ma:index="11" nillable="true" ma:displayName="TrainingDoc" ma:format="Dropdown" ma:internalName="TrainingDoc">
      <xsd:simpleType>
        <xsd:restriction base="dms:Choice">
          <xsd:enumeration value="Agenda"/>
          <xsd:enumeration value="Presentation"/>
          <xsd:enumeration value="Report"/>
          <xsd:enumeration value="Attendee List/Sign in"/>
          <xsd:enumeration value="Logistics"/>
          <xsd:enumeration value="Handout/Scenarios"/>
          <xsd:enumeration value="Evaluation"/>
          <xsd:enumeration value="Other"/>
        </xsd:restriction>
      </xsd:simpleType>
    </xsd:element>
    <xsd:element name="Site" ma:index="12" nillable="true" ma:displayName="Site" ma:format="Dropdown" ma:internalName="Site">
      <xsd:simpleType>
        <xsd:restriction base="dms:Choice">
          <xsd:enumeration value="Pittsburgh"/>
          <xsd:enumeration value="UAB"/>
          <xsd:enumeration value="General"/>
        </xsd:restriction>
      </xsd:simpleType>
    </xsd:element>
    <xsd:element name="Status" ma:index="13" nillable="true" ma:displayName="Status" ma:default="Draft" ma:format="Dropdown" ma:internalName="Status">
      <xsd:simpleType>
        <xsd:restriction base="dms:Choice">
          <xsd:enumeration value="Draft"/>
          <xsd:enumeration value="Archive"/>
          <xsd:enumeration value="Final"/>
        </xsd:restriction>
      </xsd:simpleType>
    </xsd:element>
    <xsd:element name="ForReview" ma:index="14" nillable="true" ma:displayName="ForReview" ma:default="0" ma:internalName="ForReview">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9BFE93-4DA1-4A1D-A5C6-3EEE1C68D4AE}">
  <ds:schemaRefs>
    <ds:schemaRef ds:uri="http://purl.org/dc/terms/"/>
    <ds:schemaRef ds:uri="http://purl.org/dc/elements/1.1/"/>
    <ds:schemaRef ds:uri="http://purl.org/dc/dcmitype/"/>
    <ds:schemaRef ds:uri="9b9b8526-52fd-4806-9f47-fbe52ecee204"/>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0cdb9d7b-3bdb-4b1c-be50-7737cb6ee7a2"/>
    <ds:schemaRef ds:uri="http://www.w3.org/XML/1998/namespace"/>
  </ds:schemaRefs>
</ds:datastoreItem>
</file>

<file path=customXml/itemProps2.xml><?xml version="1.0" encoding="utf-8"?>
<ds:datastoreItem xmlns:ds="http://schemas.openxmlformats.org/officeDocument/2006/customXml" ds:itemID="{6E75AAA7-82A2-4901-B69F-164020019F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db9d7b-3bdb-4b1c-be50-7737cb6ee7a2"/>
    <ds:schemaRef ds:uri="9b9b8526-52fd-4806-9f47-fbe52ecee2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6447AE4-D919-4457-85F9-8D66696313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Apothecary</Template>
  <TotalTime>19490</TotalTime>
  <Words>3967</Words>
  <Application>Microsoft Office PowerPoint</Application>
  <PresentationFormat>On-screen Show (4:3)</PresentationFormat>
  <Paragraphs>667</Paragraphs>
  <Slides>50</Slides>
  <Notes>47</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3</vt:i4>
      </vt:variant>
      <vt:variant>
        <vt:lpstr>Slide Titles</vt:lpstr>
      </vt:variant>
      <vt:variant>
        <vt:i4>50</vt:i4>
      </vt:variant>
    </vt:vector>
  </HeadingPairs>
  <TitlesOfParts>
    <vt:vector size="65" baseType="lpstr">
      <vt:lpstr>Arial</vt:lpstr>
      <vt:lpstr>Boulder</vt:lpstr>
      <vt:lpstr>Calibri</vt:lpstr>
      <vt:lpstr>Cuckoo</vt:lpstr>
      <vt:lpstr>Hurry Up</vt:lpstr>
      <vt:lpstr>Symbol</vt:lpstr>
      <vt:lpstr>Tahoma</vt:lpstr>
      <vt:lpstr>Times New Roman</vt:lpstr>
      <vt:lpstr>Wingdings</vt:lpstr>
      <vt:lpstr>Wingdings 3</vt:lpstr>
      <vt:lpstr>Default Design</vt:lpstr>
      <vt:lpstr>Balance</vt:lpstr>
      <vt:lpstr>Visio.Drawing.11</vt:lpstr>
      <vt:lpstr>Visio</vt:lpstr>
      <vt:lpstr>Acrobat Document</vt:lpstr>
      <vt:lpstr>Laboratory Training </vt:lpstr>
      <vt:lpstr>PowerPoint Presentation</vt:lpstr>
      <vt:lpstr>SSP Section 9  </vt:lpstr>
      <vt:lpstr>PowerPoint Presentation</vt:lpstr>
      <vt:lpstr>9.2 Specimen Labeling </vt:lpstr>
      <vt:lpstr>9.3 Special Circumstances</vt:lpstr>
      <vt:lpstr>9.4 Use of LDMS</vt:lpstr>
      <vt:lpstr>PowerPoint Presentation</vt:lpstr>
      <vt:lpstr>PowerPoint Presentation</vt:lpstr>
      <vt:lpstr>9.5 Urine Specimen Collection</vt:lpstr>
      <vt:lpstr>PowerPoint Presentation</vt:lpstr>
      <vt:lpstr>9.5.2  Urine Dipstick UA</vt:lpstr>
      <vt:lpstr>9.6 Blood Collection:</vt:lpstr>
      <vt:lpstr>Bottom Line… Draw the tubes required by your local laboratory guidelines. </vt:lpstr>
      <vt:lpstr> Tube order of Blood draw:   Blue (sodium citrate…invert 4x)a  Red (no additive…invert 7x) a Tiger or Gold (SST, gel, clot activator…invert 7x)a Light green (Lithium Heparin...invert 8x) a  Lavender (EDTA…invert 8x)   </vt:lpstr>
      <vt:lpstr>PowerPoint Presentation</vt:lpstr>
      <vt:lpstr>PowerPoint Presentation</vt:lpstr>
      <vt:lpstr>PowerPoint Presentation</vt:lpstr>
      <vt:lpstr>PowerPoint Presentation</vt:lpstr>
      <vt:lpstr>PowerPoint Presentation</vt:lpstr>
      <vt:lpstr>PowerPoint Presentation</vt:lpstr>
      <vt:lpstr>9.7  Gram stains on Vaginal Specimens</vt:lpstr>
      <vt:lpstr>PowerPoint Presentation</vt:lpstr>
      <vt:lpstr>Gram Stain prep continued…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9.7.9 Testing of Intravaginal Ring (VR) </vt:lpstr>
      <vt:lpstr>Testing of Intravaginal Ring (VR) for Residual PK</vt:lpstr>
      <vt:lpstr>PowerPoint Presentation</vt:lpstr>
      <vt:lpstr>PowerPoint Presentation</vt:lpstr>
      <vt:lpstr>Cytobrush For Flow Cytometry at Pittsburgh</vt:lpstr>
      <vt:lpstr>9.10 Collection of Rectal Fluid</vt:lpstr>
      <vt:lpstr>PowerPoint Presentation</vt:lpstr>
      <vt:lpstr>Supplies</vt:lpstr>
      <vt:lpstr>MTN Network Contacts</vt:lpstr>
      <vt:lpstr>Pittsburgh like 2 weeks ago…</vt:lpstr>
      <vt:lpstr>Today</vt:lpstr>
    </vt:vector>
  </TitlesOfParts>
  <Company>UPMC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Laboratory Considerations</dc:title>
  <dc:creator>Wayne Hall</dc:creator>
  <cp:lastModifiedBy>Ashley Mayo</cp:lastModifiedBy>
  <cp:revision>471</cp:revision>
  <cp:lastPrinted>2015-05-08T16:47:41Z</cp:lastPrinted>
  <dcterms:created xsi:type="dcterms:W3CDTF">2011-07-28T16:58:43Z</dcterms:created>
  <dcterms:modified xsi:type="dcterms:W3CDTF">2015-05-15T17:44:53Z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-2058873313</vt:i4>
  </property>
  <property fmtid="{D5CDD505-2E9C-101B-9397-08002B2CF9AE}" pid="4" name="_EmailSubject">
    <vt:lpwstr>Training Slides</vt:lpwstr>
  </property>
  <property fmtid="{D5CDD505-2E9C-101B-9397-08002B2CF9AE}" pid="5" name="_AuthorEmail">
    <vt:lpwstr>AMayo@fhi360.org</vt:lpwstr>
  </property>
  <property fmtid="{D5CDD505-2E9C-101B-9397-08002B2CF9AE}" pid="6" name="_AuthorEmailDisplayName">
    <vt:lpwstr>Ashley Mayo</vt:lpwstr>
  </property>
  <property fmtid="{D5CDD505-2E9C-101B-9397-08002B2CF9AE}" pid="7" name="ContentTypeId">
    <vt:lpwstr>0x010100BF54A62E583597429E5B0CB71B450F67</vt:lpwstr>
  </property>
</Properties>
</file>